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1" r:id="rId3"/>
    <p:sldId id="389" r:id="rId4"/>
    <p:sldId id="276" r:id="rId5"/>
    <p:sldId id="435" r:id="rId6"/>
    <p:sldId id="273" r:id="rId7"/>
    <p:sldId id="279" r:id="rId8"/>
    <p:sldId id="280" r:id="rId9"/>
    <p:sldId id="322" r:id="rId10"/>
    <p:sldId id="438" r:id="rId11"/>
    <p:sldId id="282" r:id="rId12"/>
    <p:sldId id="302" r:id="rId13"/>
    <p:sldId id="429" r:id="rId14"/>
    <p:sldId id="445" r:id="rId15"/>
    <p:sldId id="265" r:id="rId16"/>
    <p:sldId id="266" r:id="rId17"/>
    <p:sldId id="267" r:id="rId18"/>
    <p:sldId id="442" r:id="rId19"/>
    <p:sldId id="334" r:id="rId20"/>
    <p:sldId id="349" r:id="rId21"/>
    <p:sldId id="330" r:id="rId22"/>
    <p:sldId id="390" r:id="rId23"/>
    <p:sldId id="428" r:id="rId24"/>
    <p:sldId id="335" r:id="rId25"/>
    <p:sldId id="413" r:id="rId26"/>
    <p:sldId id="363" r:id="rId27"/>
    <p:sldId id="367" r:id="rId28"/>
    <p:sldId id="444" r:id="rId29"/>
    <p:sldId id="350" r:id="rId30"/>
    <p:sldId id="333" r:id="rId31"/>
    <p:sldId id="404" r:id="rId32"/>
    <p:sldId id="377" r:id="rId33"/>
    <p:sldId id="348" r:id="rId34"/>
    <p:sldId id="351" r:id="rId35"/>
    <p:sldId id="340" r:id="rId36"/>
    <p:sldId id="412" r:id="rId37"/>
    <p:sldId id="345" r:id="rId38"/>
    <p:sldId id="403" r:id="rId39"/>
    <p:sldId id="360" r:id="rId40"/>
    <p:sldId id="361" r:id="rId41"/>
    <p:sldId id="362" r:id="rId42"/>
    <p:sldId id="395" r:id="rId43"/>
    <p:sldId id="396" r:id="rId44"/>
    <p:sldId id="352" r:id="rId45"/>
    <p:sldId id="336" r:id="rId46"/>
    <p:sldId id="347" r:id="rId47"/>
    <p:sldId id="426" r:id="rId48"/>
    <p:sldId id="410" r:id="rId49"/>
    <p:sldId id="341" r:id="rId50"/>
    <p:sldId id="342" r:id="rId51"/>
    <p:sldId id="343" r:id="rId52"/>
    <p:sldId id="417" r:id="rId53"/>
    <p:sldId id="344" r:id="rId54"/>
    <p:sldId id="355" r:id="rId55"/>
    <p:sldId id="420" r:id="rId56"/>
    <p:sldId id="380" r:id="rId57"/>
    <p:sldId id="381" r:id="rId58"/>
    <p:sldId id="383" r:id="rId59"/>
    <p:sldId id="356" r:id="rId60"/>
    <p:sldId id="427" r:id="rId61"/>
    <p:sldId id="409" r:id="rId62"/>
    <p:sldId id="418" r:id="rId63"/>
    <p:sldId id="419" r:id="rId64"/>
    <p:sldId id="369" r:id="rId65"/>
    <p:sldId id="441" r:id="rId66"/>
    <p:sldId id="447" r:id="rId67"/>
    <p:sldId id="284" r:id="rId68"/>
    <p:sldId id="285" r:id="rId69"/>
    <p:sldId id="449" r:id="rId70"/>
    <p:sldId id="448" r:id="rId71"/>
    <p:sldId id="450" r:id="rId72"/>
    <p:sldId id="287" r:id="rId73"/>
    <p:sldId id="286" r:id="rId74"/>
    <p:sldId id="392" r:id="rId75"/>
    <p:sldId id="331" r:id="rId76"/>
    <p:sldId id="391" r:id="rId77"/>
    <p:sldId id="300" r:id="rId78"/>
    <p:sldId id="305" r:id="rId79"/>
    <p:sldId id="422" r:id="rId80"/>
    <p:sldId id="385" r:id="rId81"/>
    <p:sldId id="424" r:id="rId82"/>
    <p:sldId id="308" r:id="rId83"/>
    <p:sldId id="309" r:id="rId84"/>
    <p:sldId id="310" r:id="rId85"/>
    <p:sldId id="326" r:id="rId86"/>
    <p:sldId id="327" r:id="rId87"/>
    <p:sldId id="440" r:id="rId88"/>
    <p:sldId id="329" r:id="rId89"/>
    <p:sldId id="452" r:id="rId90"/>
    <p:sldId id="453" r:id="rId91"/>
    <p:sldId id="311" r:id="rId92"/>
    <p:sldId id="451" r:id="rId93"/>
    <p:sldId id="430" r:id="rId94"/>
    <p:sldId id="432" r:id="rId95"/>
    <p:sldId id="431" r:id="rId9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extLst>
          </p:cNvPr>
          <p:cNvSpPr>
            <a:spLocks noGrp="1" noChangeArrowheads="1"/>
          </p:cNvSpPr>
          <p:nvPr>
            <p:ph type="sldNum" sz="quarter" idx="12"/>
          </p:nvPr>
        </p:nvSpPr>
        <p:spPr>
          <a:ln/>
        </p:spPr>
        <p:txBody>
          <a:bodyPr/>
          <a:lstStyle>
            <a:lvl1pPr>
              <a:defRPr/>
            </a:lvl1pPr>
          </a:lstStyle>
          <a:p>
            <a:pPr>
              <a:defRPr/>
            </a:pPr>
            <a:fld id="{73034418-11A0-4573-B67D-37C98EAAC760}" type="slidenum">
              <a:rPr lang="ar-EG" altLang="en-US"/>
              <a:pPr>
                <a:defRPr/>
              </a:pPr>
              <a:t>‹#›</a:t>
            </a:fld>
            <a:endParaRPr lang="en-US" altLang="en-US"/>
          </a:p>
        </p:txBody>
      </p:sp>
    </p:spTree>
    <p:extLst>
      <p:ext uri="{BB962C8B-B14F-4D97-AF65-F5344CB8AC3E}">
        <p14:creationId xmlns:p14="http://schemas.microsoft.com/office/powerpoint/2010/main" val="106555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hyperlink" Target="https://www.dovepress.com/cervical-elastography-during-pregnancy-clinical-perspectives-peer-reviewed-fulltext-article-IJWH" TargetMode="Externa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nice.org.uk/guidance/ng25/chapter/Recommenda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43400" y="1127231"/>
            <a:ext cx="4343400" cy="3090734"/>
          </a:xfrm>
        </p:spPr>
        <p:txBody>
          <a:bodyPr>
            <a:normAutofit/>
          </a:bodyPr>
          <a:lstStyle/>
          <a:p>
            <a:pPr>
              <a:lnSpc>
                <a:spcPct val="80000"/>
              </a:lnSpc>
            </a:pPr>
            <a:r>
              <a:rPr lang="en-US" altLang="en-US" sz="8000" b="1" dirty="0">
                <a:solidFill>
                  <a:srgbClr val="FF3300"/>
                </a:solidFill>
              </a:rPr>
              <a:t>Cervical </a:t>
            </a:r>
            <a:br>
              <a:rPr lang="en-US" altLang="en-US" sz="8000" b="1" dirty="0">
                <a:solidFill>
                  <a:srgbClr val="FF3300"/>
                </a:solidFill>
              </a:rPr>
            </a:br>
            <a:r>
              <a:rPr lang="en-US" altLang="en-US" sz="8000" b="1" dirty="0" smtClean="0">
                <a:solidFill>
                  <a:srgbClr val="FF3300"/>
                </a:solidFill>
              </a:rPr>
              <a:t>Stitches</a:t>
            </a:r>
            <a:r>
              <a:rPr lang="en-US" altLang="en-US" sz="8000" b="1" dirty="0">
                <a:solidFill>
                  <a:srgbClr val="FF3300"/>
                </a:solidFill>
              </a:rPr>
              <a:t/>
            </a:r>
            <a:br>
              <a:rPr lang="en-US" altLang="en-US" sz="8000" b="1" dirty="0">
                <a:solidFill>
                  <a:srgbClr val="FF3300"/>
                </a:solidFill>
              </a:rPr>
            </a:br>
            <a:endParaRPr lang="en-US" sz="8000" dirty="0"/>
          </a:p>
        </p:txBody>
      </p:sp>
      <p:sp>
        <p:nvSpPr>
          <p:cNvPr id="3" name="Subtitle 2"/>
          <p:cNvSpPr>
            <a:spLocks noGrp="1"/>
          </p:cNvSpPr>
          <p:nvPr>
            <p:ph type="subTitle" idx="1"/>
          </p:nvPr>
        </p:nvSpPr>
        <p:spPr>
          <a:xfrm>
            <a:off x="20782" y="2716004"/>
            <a:ext cx="2971800" cy="1447801"/>
          </a:xfrm>
        </p:spPr>
        <p:txBody>
          <a:bodyPr>
            <a:normAutofit fontScale="47500" lnSpcReduction="20000"/>
          </a:bodyPr>
          <a:lstStyle/>
          <a:p>
            <a:r>
              <a:rPr lang="en-US" sz="3600" b="1" dirty="0">
                <a:solidFill>
                  <a:srgbClr val="002060"/>
                </a:solidFill>
              </a:rPr>
              <a:t>Muhammad  M  Al </a:t>
            </a:r>
            <a:r>
              <a:rPr lang="en-US" sz="3600" b="1" dirty="0" err="1">
                <a:solidFill>
                  <a:srgbClr val="002060"/>
                </a:solidFill>
              </a:rPr>
              <a:t>Hennawy</a:t>
            </a:r>
            <a:endParaRPr lang="en-US" sz="3600" b="1" dirty="0">
              <a:solidFill>
                <a:srgbClr val="002060"/>
              </a:solidFill>
            </a:endParaRPr>
          </a:p>
          <a:p>
            <a:r>
              <a:rPr lang="en-US" b="1" dirty="0" smtClean="0">
                <a:solidFill>
                  <a:srgbClr val="FF0000"/>
                </a:solidFill>
              </a:rPr>
              <a:t>Senior  Consultant</a:t>
            </a:r>
            <a:r>
              <a:rPr lang="en-US" b="1" dirty="0">
                <a:solidFill>
                  <a:srgbClr val="FF0000"/>
                </a:solidFill>
              </a:rPr>
              <a:t> </a:t>
            </a:r>
            <a:r>
              <a:rPr lang="en-US" b="1" dirty="0" smtClean="0">
                <a:solidFill>
                  <a:srgbClr val="FF0000"/>
                </a:solidFill>
              </a:rPr>
              <a:t> Obstetrician  </a:t>
            </a:r>
            <a:r>
              <a:rPr lang="en-US" b="1" dirty="0">
                <a:solidFill>
                  <a:srgbClr val="FF0000"/>
                </a:solidFill>
              </a:rPr>
              <a:t>&amp; </a:t>
            </a:r>
            <a:r>
              <a:rPr lang="en-US" b="1" dirty="0" err="1">
                <a:solidFill>
                  <a:srgbClr val="FF0000"/>
                </a:solidFill>
              </a:rPr>
              <a:t>Gynacologist</a:t>
            </a:r>
            <a:endParaRPr lang="en-US" b="1" dirty="0">
              <a:solidFill>
                <a:srgbClr val="FF0000"/>
              </a:solidFill>
            </a:endParaRPr>
          </a:p>
          <a:p>
            <a:r>
              <a:rPr lang="en-US" b="1" dirty="0" err="1" smtClean="0"/>
              <a:t>Ras</a:t>
            </a:r>
            <a:r>
              <a:rPr lang="en-US" b="1" dirty="0" smtClean="0"/>
              <a:t>  </a:t>
            </a:r>
            <a:r>
              <a:rPr lang="en-US" b="1" dirty="0" err="1" smtClean="0"/>
              <a:t>ElBar</a:t>
            </a:r>
            <a:r>
              <a:rPr lang="en-US" b="1" dirty="0" smtClean="0"/>
              <a:t> Central  </a:t>
            </a:r>
            <a:r>
              <a:rPr lang="en-US" b="1" dirty="0"/>
              <a:t>Hospital ,</a:t>
            </a:r>
          </a:p>
          <a:p>
            <a:r>
              <a:rPr lang="en-US" b="1" dirty="0" smtClean="0"/>
              <a:t>Egypt       01222503011</a:t>
            </a:r>
            <a:endParaRPr lang="en-US" dirty="0"/>
          </a:p>
          <a:p>
            <a:endParaRPr lang="en-US" dirty="0"/>
          </a:p>
          <a:p>
            <a:endParaRPr lang="en-US" dirty="0"/>
          </a:p>
        </p:txBody>
      </p:sp>
      <p:pic>
        <p:nvPicPr>
          <p:cNvPr id="5" name="Picture 12" descr="1pres3d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4800600"/>
            <a:ext cx="1439862"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F:\1-s2.0-S0029784402023657-gr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5491" y="4805149"/>
            <a:ext cx="3068782" cy="205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5980" y="4800599"/>
            <a:ext cx="1738020" cy="2050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Administrator\Desktop\dsdddd.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20782"/>
            <a:ext cx="2486891" cy="2695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4492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553200" cy="1143000"/>
          </a:xfrm>
        </p:spPr>
        <p:txBody>
          <a:bodyPr>
            <a:normAutofit fontScale="90000"/>
          </a:bodyPr>
          <a:lstStyle/>
          <a:p>
            <a:pPr>
              <a:defRPr/>
            </a:pPr>
            <a:r>
              <a:rPr lang="en-US" dirty="0" err="1" smtClean="0"/>
              <a:t>Elastography</a:t>
            </a:r>
            <a:r>
              <a:rPr lang="en-US" dirty="0" smtClean="0"/>
              <a:t> – methods</a:t>
            </a:r>
            <a:br>
              <a:rPr lang="en-US" dirty="0" smtClean="0"/>
            </a:br>
            <a:endParaRPr lang="en-US" dirty="0"/>
          </a:p>
        </p:txBody>
      </p:sp>
      <p:sp>
        <p:nvSpPr>
          <p:cNvPr id="3" name="Content Placeholder 2"/>
          <p:cNvSpPr>
            <a:spLocks noGrp="1"/>
          </p:cNvSpPr>
          <p:nvPr>
            <p:ph idx="1"/>
          </p:nvPr>
        </p:nvSpPr>
        <p:spPr>
          <a:xfrm>
            <a:off x="457200" y="1600200"/>
            <a:ext cx="6629400" cy="4525963"/>
          </a:xfrm>
        </p:spPr>
        <p:txBody>
          <a:bodyPr>
            <a:normAutofit fontScale="70000" lnSpcReduction="20000"/>
          </a:bodyPr>
          <a:lstStyle/>
          <a:p>
            <a:pPr>
              <a:defRPr/>
            </a:pPr>
            <a:r>
              <a:rPr lang="en-US" dirty="0" err="1" smtClean="0"/>
              <a:t>Elastography</a:t>
            </a:r>
            <a:r>
              <a:rPr lang="en-US" dirty="0" smtClean="0"/>
              <a:t> is a new ultrasound-based method used to noninvasively assess mechanical properties of a tissue. The principles of </a:t>
            </a:r>
            <a:r>
              <a:rPr lang="en-US" dirty="0" err="1" smtClean="0"/>
              <a:t>elastography</a:t>
            </a:r>
            <a:r>
              <a:rPr lang="en-US" dirty="0" smtClean="0"/>
              <a:t> have been recently described by </a:t>
            </a:r>
            <a:r>
              <a:rPr lang="en-US" dirty="0" err="1" smtClean="0"/>
              <a:t>Shiina</a:t>
            </a:r>
            <a:r>
              <a:rPr lang="en-US" dirty="0" smtClean="0"/>
              <a:t> et al.</a:t>
            </a:r>
            <a:r>
              <a:rPr lang="en-US" baseline="30000" dirty="0" smtClean="0">
                <a:hlinkClick r:id="rId2"/>
              </a:rPr>
              <a:t>7</a:t>
            </a:r>
            <a:r>
              <a:rPr lang="en-US" dirty="0" smtClean="0"/>
              <a:t> This author distinguished between four different types of tissue assessment, depending on the method used to generate a tissue-deforming impulse (manual compression, acoustic radiation force or mechanic external vibration) and the measure of physical response within the tissue (strain ratio </a:t>
            </a:r>
            <a:r>
              <a:rPr lang="en-US" dirty="0" err="1" smtClean="0"/>
              <a:t>vs</a:t>
            </a:r>
            <a:r>
              <a:rPr lang="en-US" dirty="0" smtClean="0"/>
              <a:t> speed of displacement propagation).</a:t>
            </a:r>
            <a:r>
              <a:rPr lang="en-US" baseline="30000" dirty="0" smtClean="0">
                <a:hlinkClick r:id="rId2"/>
              </a:rPr>
              <a:t>7</a:t>
            </a:r>
            <a:r>
              <a:rPr lang="en-US" dirty="0" smtClean="0"/>
              <a:t> All these techniques, except for the mechanic external vibration, have been used to assess the uterine cervix in previous studies.</a:t>
            </a:r>
          </a:p>
          <a:p>
            <a:pPr>
              <a:defRPr/>
            </a:pPr>
            <a:endParaRPr lang="en-US" dirty="0"/>
          </a:p>
        </p:txBody>
      </p:sp>
      <p:pic>
        <p:nvPicPr>
          <p:cNvPr id="447492" name="Picture 2" descr="C:\Documents and Settings\mmhennawy\Desktop\to cerclalge\IJWH-106321-F0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5963" y="304800"/>
            <a:ext cx="1741487"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7493" name="Picture 3" descr="C:\Documents and Settings\mmhennawy\Desktop\to cerclalge\IJWH-106321-F0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00" y="2057400"/>
            <a:ext cx="1943100" cy="174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239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endParaRPr lang="en-US" altLang="en-US" smtClean="0"/>
          </a:p>
        </p:txBody>
      </p:sp>
      <p:sp>
        <p:nvSpPr>
          <p:cNvPr id="129027" name="Rectangle 3"/>
          <p:cNvSpPr>
            <a:spLocks noGrp="1" noChangeArrowheads="1"/>
          </p:cNvSpPr>
          <p:nvPr>
            <p:ph type="body" idx="1"/>
          </p:nvPr>
        </p:nvSpPr>
        <p:spPr/>
        <p:txBody>
          <a:bodyPr/>
          <a:lstStyle/>
          <a:p>
            <a:endParaRPr lang="en-US" altLang="en-US" smtClean="0"/>
          </a:p>
        </p:txBody>
      </p:sp>
      <p:pic>
        <p:nvPicPr>
          <p:cNvPr id="129028" name="Picture 4" descr="034110014f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2" y="228600"/>
            <a:ext cx="8672418"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12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Indications </a:t>
            </a:r>
            <a:r>
              <a:rPr lang="en-US" b="1" dirty="0" smtClean="0"/>
              <a:t>For </a:t>
            </a:r>
            <a:r>
              <a:rPr lang="en-US" b="1" dirty="0" err="1" smtClean="0"/>
              <a:t>Cerclage</a:t>
            </a:r>
            <a:r>
              <a:rPr lang="en-US" dirty="0"/>
              <a:t/>
            </a:r>
            <a:br>
              <a:rPr lang="en-US" dirty="0"/>
            </a:br>
            <a:endParaRPr lang="en-US" dirty="0"/>
          </a:p>
        </p:txBody>
      </p:sp>
      <p:sp>
        <p:nvSpPr>
          <p:cNvPr id="3" name="Content Placeholder 2"/>
          <p:cNvSpPr>
            <a:spLocks noGrp="1"/>
          </p:cNvSpPr>
          <p:nvPr>
            <p:ph idx="1"/>
          </p:nvPr>
        </p:nvSpPr>
        <p:spPr>
          <a:xfrm>
            <a:off x="228600" y="838200"/>
            <a:ext cx="8763000" cy="5867400"/>
          </a:xfrm>
        </p:spPr>
        <p:txBody>
          <a:bodyPr>
            <a:normAutofit fontScale="47500" lnSpcReduction="20000"/>
          </a:bodyPr>
          <a:lstStyle/>
          <a:p>
            <a:r>
              <a:rPr lang="en-US" b="1" i="1" dirty="0" smtClean="0">
                <a:solidFill>
                  <a:srgbClr val="FF0000"/>
                </a:solidFill>
              </a:rPr>
              <a:t>History indicated      primary</a:t>
            </a:r>
            <a:r>
              <a:rPr lang="en-US" b="1" i="1" dirty="0" smtClean="0"/>
              <a:t>                     </a:t>
            </a:r>
            <a:endParaRPr lang="en-US" dirty="0" smtClean="0"/>
          </a:p>
          <a:p>
            <a:r>
              <a:rPr lang="en-US" dirty="0" smtClean="0"/>
              <a:t>A history-indicated </a:t>
            </a:r>
            <a:r>
              <a:rPr lang="en-US" dirty="0" err="1" smtClean="0"/>
              <a:t>cerclage</a:t>
            </a:r>
            <a:r>
              <a:rPr lang="en-US" dirty="0" smtClean="0"/>
              <a:t> may be performed in singleton pregnancies in women with either (1) a history of mid-trimester loss characterized by painless cervical dilation without labor or abruption </a:t>
            </a:r>
            <a:r>
              <a:rPr lang="en-US" i="1" dirty="0" smtClean="0"/>
              <a:t>or</a:t>
            </a:r>
            <a:r>
              <a:rPr lang="en-US" dirty="0" smtClean="0"/>
              <a:t> (2) a history of a </a:t>
            </a:r>
            <a:r>
              <a:rPr lang="en-US" dirty="0" err="1" smtClean="0"/>
              <a:t>cerclage</a:t>
            </a:r>
            <a:r>
              <a:rPr lang="en-US" dirty="0" smtClean="0"/>
              <a:t> placement in a prior pregnancy for painless cervical dilation. Initially offered to women only with recurrent mid-trimester losses, a </a:t>
            </a:r>
            <a:r>
              <a:rPr lang="en-US" dirty="0" err="1" smtClean="0"/>
              <a:t>cerclage</a:t>
            </a:r>
            <a:r>
              <a:rPr lang="en-US" dirty="0" smtClean="0"/>
              <a:t> is now frequently offered after a single mid-trimester loss.</a:t>
            </a:r>
            <a:endParaRPr lang="en-US" baseline="30000" dirty="0" smtClean="0"/>
          </a:p>
          <a:p>
            <a:r>
              <a:rPr lang="en-US" dirty="0" smtClean="0"/>
              <a:t> A history-indicated </a:t>
            </a:r>
            <a:r>
              <a:rPr lang="en-US" dirty="0" err="1" smtClean="0"/>
              <a:t>cerclage</a:t>
            </a:r>
            <a:r>
              <a:rPr lang="en-US" dirty="0" smtClean="0"/>
              <a:t> is typically performed at 12–15 weeks of gestation after most spontaneous abortions have occurred so as to avoid complications of early spontaneous loss. It also permits a thorough </a:t>
            </a:r>
            <a:r>
              <a:rPr lang="en-US" dirty="0" err="1" smtClean="0"/>
              <a:t>sonographic</a:t>
            </a:r>
            <a:r>
              <a:rPr lang="en-US" dirty="0" smtClean="0"/>
              <a:t> evaluation of the fetus to rule out many severe or life-threatening anomalies. In selected cases, prenatal diagnosis using chorionic villus sampling can also be performed prior to the surgery.</a:t>
            </a:r>
          </a:p>
          <a:p>
            <a:r>
              <a:rPr lang="en-US" b="1" i="1" dirty="0" smtClean="0">
                <a:solidFill>
                  <a:srgbClr val="FF0000"/>
                </a:solidFill>
              </a:rPr>
              <a:t>Ultrasound indicated    secondary</a:t>
            </a:r>
            <a:endParaRPr lang="en-US" dirty="0" smtClean="0">
              <a:solidFill>
                <a:srgbClr val="FF0000"/>
              </a:solidFill>
            </a:endParaRPr>
          </a:p>
          <a:p>
            <a:r>
              <a:rPr lang="en-US" dirty="0" smtClean="0"/>
              <a:t>An ultrasound-indicated </a:t>
            </a:r>
            <a:r>
              <a:rPr lang="en-US" dirty="0" err="1" smtClean="0"/>
              <a:t>cerclage</a:t>
            </a:r>
            <a:r>
              <a:rPr lang="en-US" dirty="0" smtClean="0"/>
              <a:t> may be placed in a woman with a prior preterm birth with a cervical length ≤25 mm. This type of </a:t>
            </a:r>
            <a:r>
              <a:rPr lang="en-US" dirty="0" err="1" smtClean="0"/>
              <a:t>cerclage</a:t>
            </a:r>
            <a:r>
              <a:rPr lang="en-US" dirty="0" smtClean="0"/>
              <a:t> is typically placed at 16–22 weeks, the typical time period for cervical length screening. An ultrasound-indicated </a:t>
            </a:r>
            <a:r>
              <a:rPr lang="en-US" dirty="0" err="1" smtClean="0"/>
              <a:t>cerclage</a:t>
            </a:r>
            <a:r>
              <a:rPr lang="en-US" dirty="0" smtClean="0"/>
              <a:t> is not indicated in women with a short cervix but no prior preterm delivery</a:t>
            </a:r>
          </a:p>
          <a:p>
            <a:r>
              <a:rPr lang="en-US" dirty="0" smtClean="0"/>
              <a:t> An ultrasound-indicated </a:t>
            </a:r>
            <a:r>
              <a:rPr lang="en-US" dirty="0" err="1" smtClean="0"/>
              <a:t>cerclage</a:t>
            </a:r>
            <a:r>
              <a:rPr lang="en-US" dirty="0" smtClean="0"/>
              <a:t> may be more difficult to perform than a history-indicated </a:t>
            </a:r>
            <a:r>
              <a:rPr lang="en-US" dirty="0" err="1" smtClean="0"/>
              <a:t>cerclage</a:t>
            </a:r>
            <a:r>
              <a:rPr lang="en-US" dirty="0" smtClean="0"/>
              <a:t> due to cervical shortening.</a:t>
            </a:r>
          </a:p>
          <a:p>
            <a:r>
              <a:rPr lang="en-US" b="1" i="1" dirty="0" smtClean="0">
                <a:solidFill>
                  <a:srgbClr val="FF0000"/>
                </a:solidFill>
              </a:rPr>
              <a:t>Physical exam indicated    tertiary</a:t>
            </a:r>
            <a:endParaRPr lang="en-US" dirty="0" smtClean="0">
              <a:solidFill>
                <a:srgbClr val="FF0000"/>
              </a:solidFill>
            </a:endParaRPr>
          </a:p>
          <a:p>
            <a:r>
              <a:rPr lang="en-US" dirty="0" smtClean="0"/>
              <a:t>A physical exam-indicated </a:t>
            </a:r>
            <a:r>
              <a:rPr lang="en-US" dirty="0" err="1" smtClean="0"/>
              <a:t>cerclage</a:t>
            </a:r>
            <a:r>
              <a:rPr lang="en-US" dirty="0" smtClean="0"/>
              <a:t> may be placed when a woman presents with painless cervical dilation up to 23−24 weeks' gestation. </a:t>
            </a:r>
            <a:r>
              <a:rPr lang="en-US" dirty="0" err="1" smtClean="0"/>
              <a:t>Cerclage</a:t>
            </a:r>
            <a:r>
              <a:rPr lang="en-US" dirty="0" smtClean="0"/>
              <a:t> may be placed up to 4-cm dilation and may be considered with more advanced dilation; techniques to enhance visualization of the cervix in the presence of bulging membranes include </a:t>
            </a:r>
            <a:r>
              <a:rPr lang="en-US" dirty="0" err="1" smtClean="0"/>
              <a:t>amnioreduction</a:t>
            </a:r>
            <a:r>
              <a:rPr lang="en-US" dirty="0" smtClean="0"/>
              <a:t>, </a:t>
            </a:r>
            <a:r>
              <a:rPr lang="en-US" dirty="0" err="1" smtClean="0"/>
              <a:t>Trendelenburg</a:t>
            </a:r>
            <a:r>
              <a:rPr lang="en-US" dirty="0" smtClean="0"/>
              <a:t> position, use of a Foley catheter to replace the membranes into the lower uterine segment, and instillation of normal saline (up to 1 L) into the urinary bladder to displace the lower uterine segment. Prior to placement of an exam-indicated </a:t>
            </a:r>
            <a:r>
              <a:rPr lang="en-US" dirty="0" err="1" smtClean="0"/>
              <a:t>cerclage</a:t>
            </a:r>
            <a:r>
              <a:rPr lang="en-US" dirty="0" smtClean="0"/>
              <a:t>, the patient should be evaluated for evidence of active labor (manifested by contractions and progressive cervical change), intrauterine infection (fever, fundal tenderness), and abruption (vaginal bleeding).</a:t>
            </a:r>
          </a:p>
          <a:p>
            <a:r>
              <a:rPr lang="en-US" i="1" dirty="0" smtClean="0">
                <a:solidFill>
                  <a:srgbClr val="FF0000"/>
                </a:solidFill>
              </a:rPr>
              <a:t>Empirically</a:t>
            </a:r>
            <a:r>
              <a:rPr lang="en-US" dirty="0" smtClean="0">
                <a:solidFill>
                  <a:srgbClr val="FF0000"/>
                </a:solidFill>
              </a:rPr>
              <a:t> indicated </a:t>
            </a:r>
            <a:r>
              <a:rPr lang="en-US" i="1" dirty="0" err="1" smtClean="0">
                <a:solidFill>
                  <a:srgbClr val="FF0000"/>
                </a:solidFill>
              </a:rPr>
              <a:t>cerclage</a:t>
            </a:r>
            <a:endParaRPr lang="en-US" dirty="0" smtClean="0">
              <a:solidFill>
                <a:srgbClr val="FF0000"/>
              </a:solidFill>
            </a:endParaRPr>
          </a:p>
          <a:p>
            <a:endParaRPr lang="en-US" dirty="0"/>
          </a:p>
        </p:txBody>
      </p:sp>
    </p:spTree>
    <p:extLst>
      <p:ext uri="{BB962C8B-B14F-4D97-AF65-F5344CB8AC3E}">
        <p14:creationId xmlns:p14="http://schemas.microsoft.com/office/powerpoint/2010/main" val="3204855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Empirically indicated </a:t>
            </a:r>
            <a:r>
              <a:rPr lang="en-US" dirty="0" err="1"/>
              <a:t>cerclage</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When do </a:t>
            </a:r>
            <a:r>
              <a:rPr lang="en-US" dirty="0" err="1" smtClean="0">
                <a:solidFill>
                  <a:srgbClr val="FF0000"/>
                </a:solidFill>
              </a:rPr>
              <a:t>cerclage</a:t>
            </a:r>
            <a:r>
              <a:rPr lang="en-US" dirty="0" smtClean="0">
                <a:solidFill>
                  <a:srgbClr val="FF0000"/>
                </a:solidFill>
              </a:rPr>
              <a:t> with no indication </a:t>
            </a:r>
            <a:r>
              <a:rPr lang="en-US" dirty="0" err="1" smtClean="0">
                <a:solidFill>
                  <a:srgbClr val="FF0000"/>
                </a:solidFill>
              </a:rPr>
              <a:t>eg</a:t>
            </a:r>
            <a:r>
              <a:rPr lang="en-US" dirty="0" smtClean="0">
                <a:solidFill>
                  <a:srgbClr val="FF0000"/>
                </a:solidFill>
              </a:rPr>
              <a:t>    hic , </a:t>
            </a:r>
            <a:r>
              <a:rPr lang="en-US" dirty="0" err="1" smtClean="0">
                <a:solidFill>
                  <a:srgbClr val="FF0000"/>
                </a:solidFill>
              </a:rPr>
              <a:t>uis</a:t>
            </a:r>
            <a:r>
              <a:rPr lang="en-US" dirty="0" smtClean="0">
                <a:solidFill>
                  <a:srgbClr val="FF0000"/>
                </a:solidFill>
              </a:rPr>
              <a:t> , pic</a:t>
            </a:r>
          </a:p>
          <a:p>
            <a:endParaRPr lang="en-US" dirty="0"/>
          </a:p>
          <a:p>
            <a:r>
              <a:rPr lang="en-US" dirty="0" smtClean="0"/>
              <a:t>cervical </a:t>
            </a:r>
            <a:r>
              <a:rPr lang="en-US" dirty="0" err="1"/>
              <a:t>cerclage</a:t>
            </a:r>
            <a:r>
              <a:rPr lang="en-US" dirty="0"/>
              <a:t> be offered to all women with twin pregnancy,</a:t>
            </a:r>
          </a:p>
          <a:p>
            <a:pPr marL="0" indent="0">
              <a:buNone/>
            </a:pPr>
            <a:endParaRPr lang="en-US" dirty="0" smtClean="0"/>
          </a:p>
          <a:p>
            <a:r>
              <a:rPr lang="en-US" dirty="0" smtClean="0"/>
              <a:t>Cervical </a:t>
            </a:r>
            <a:r>
              <a:rPr lang="en-US" dirty="0" err="1" smtClean="0"/>
              <a:t>cerclage</a:t>
            </a:r>
            <a:r>
              <a:rPr lang="en-US" dirty="0" smtClean="0"/>
              <a:t> </a:t>
            </a:r>
            <a:r>
              <a:rPr lang="en-US" dirty="0"/>
              <a:t>be offered to all women </a:t>
            </a:r>
            <a:r>
              <a:rPr lang="en-US" dirty="0" smtClean="0"/>
              <a:t> with </a:t>
            </a:r>
            <a:r>
              <a:rPr lang="en-US" dirty="0" err="1" smtClean="0"/>
              <a:t>arcuate</a:t>
            </a:r>
            <a:r>
              <a:rPr lang="en-US" dirty="0" smtClean="0"/>
              <a:t> uterus</a:t>
            </a:r>
          </a:p>
          <a:p>
            <a:endParaRPr lang="en-US" dirty="0"/>
          </a:p>
          <a:p>
            <a:r>
              <a:rPr lang="en-US" dirty="0" smtClean="0"/>
              <a:t>Cervical </a:t>
            </a:r>
            <a:r>
              <a:rPr lang="en-US" dirty="0" err="1" smtClean="0"/>
              <a:t>cerclage</a:t>
            </a:r>
            <a:r>
              <a:rPr lang="en-US" dirty="0" smtClean="0"/>
              <a:t> </a:t>
            </a:r>
            <a:r>
              <a:rPr lang="en-US" dirty="0"/>
              <a:t>be offered to all women </a:t>
            </a:r>
            <a:r>
              <a:rPr lang="en-US" dirty="0" smtClean="0"/>
              <a:t>with short cervix without history </a:t>
            </a:r>
            <a:endParaRPr lang="en-US" dirty="0"/>
          </a:p>
          <a:p>
            <a:r>
              <a:rPr lang="en-US" dirty="0" smtClean="0"/>
              <a:t>performing </a:t>
            </a:r>
            <a:r>
              <a:rPr lang="en-US" dirty="0" err="1" smtClean="0"/>
              <a:t>cerclage</a:t>
            </a:r>
            <a:r>
              <a:rPr lang="en-US" dirty="0" smtClean="0"/>
              <a:t> to improve pregnancy outcome in placenta </a:t>
            </a:r>
            <a:r>
              <a:rPr lang="en-US" dirty="0" err="1" smtClean="0"/>
              <a:t>previa</a:t>
            </a:r>
            <a:r>
              <a:rPr lang="en-US" dirty="0" smtClean="0"/>
              <a:t>.</a:t>
            </a:r>
          </a:p>
          <a:p>
            <a:endParaRPr lang="en-US" dirty="0" smtClean="0"/>
          </a:p>
          <a:p>
            <a:r>
              <a:rPr lang="en-US" dirty="0" smtClean="0">
                <a:solidFill>
                  <a:srgbClr val="FF0000"/>
                </a:solidFill>
              </a:rPr>
              <a:t>its </a:t>
            </a:r>
            <a:r>
              <a:rPr lang="en-US" dirty="0">
                <a:solidFill>
                  <a:srgbClr val="FF0000"/>
                </a:solidFill>
              </a:rPr>
              <a:t>empirical use obscures other causes of recurrent pregnancy loss, and the basic problem of its unproven efficacy</a:t>
            </a:r>
            <a:r>
              <a:rPr lang="en-US" dirty="0" smtClean="0">
                <a:solidFill>
                  <a:srgbClr val="FF0000"/>
                </a:solidFill>
              </a:rPr>
              <a:t>.</a:t>
            </a:r>
          </a:p>
          <a:p>
            <a:endParaRPr lang="en-US" dirty="0"/>
          </a:p>
          <a:p>
            <a:endParaRPr lang="en-US" dirty="0" smtClean="0"/>
          </a:p>
        </p:txBody>
      </p:sp>
    </p:spTree>
    <p:extLst>
      <p:ext uri="{BB962C8B-B14F-4D97-AF65-F5344CB8AC3E}">
        <p14:creationId xmlns:p14="http://schemas.microsoft.com/office/powerpoint/2010/main" val="2500068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0098" name="Group 2">
            <a:extLst>
              <a:ext uri="{FF2B5EF4-FFF2-40B4-BE49-F238E27FC236}"/>
            </a:extLst>
          </p:cNvPr>
          <p:cNvGraphicFramePr>
            <a:graphicFrameLocks noGrp="1"/>
          </p:cNvGraphicFramePr>
          <p:nvPr>
            <p:ph idx="1"/>
          </p:nvPr>
        </p:nvGraphicFramePr>
        <p:xfrm>
          <a:off x="685800" y="152400"/>
          <a:ext cx="8229600" cy="6026151"/>
        </p:xfrm>
        <a:graphic>
          <a:graphicData uri="http://schemas.openxmlformats.org/drawingml/2006/table">
            <a:tbl>
              <a:tblPr/>
              <a:tblGrid>
                <a:gridCol w="2743200">
                  <a:extLst>
                    <a:ext uri="{9D8B030D-6E8A-4147-A177-3AD203B41FA5}"/>
                  </a:extLst>
                </a:gridCol>
                <a:gridCol w="2743200">
                  <a:extLst>
                    <a:ext uri="{9D8B030D-6E8A-4147-A177-3AD203B41FA5}"/>
                  </a:extLst>
                </a:gridCol>
                <a:gridCol w="2743200">
                  <a:extLst>
                    <a:ext uri="{9D8B030D-6E8A-4147-A177-3AD203B41FA5}"/>
                  </a:extLst>
                </a:gridCol>
              </a:tblGrid>
              <a:tr h="356613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rgbClr val="FF0000"/>
                          </a:solidFill>
                          <a:effectLst/>
                          <a:latin typeface="Arial" charset="0"/>
                        </a:rPr>
                        <a:t>Poor obstetrical history</a:t>
                      </a:r>
                      <a:r>
                        <a:rPr kumimoji="0" lang="en-US" sz="2000" b="0" i="0" u="none" strike="noStrike" cap="none" normalizeH="0" baseline="0">
                          <a:ln>
                            <a:noFill/>
                          </a:ln>
                          <a:solidFill>
                            <a:schemeClr val="tx1"/>
                          </a:solidFill>
                          <a:effectLst/>
                          <a:latin typeface="Arial" charset="0"/>
                        </a:rPr>
                        <a:t> — An elective (prophylactic or history-indicated) cerclage is typically placed at the end of the first trimester (12 to 14 weeks of gestation) to prevent recurrence of early preterm delivery [</a:t>
                      </a:r>
                      <a:r>
                        <a:rPr kumimoji="0" lang="en-US" sz="2800" b="0" i="0" u="none" strike="noStrike" cap="none" normalizeH="0" baseline="0">
                          <a:ln>
                            <a:noFill/>
                          </a:ln>
                          <a:solidFill>
                            <a:schemeClr val="tx1"/>
                          </a:solidFill>
                          <a:effectLst/>
                          <a:latin typeface="Arial" charset="0"/>
                        </a:rPr>
                        <a:t> </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Cervical changes </a:t>
                      </a:r>
                      <a:r>
                        <a:rPr kumimoji="0" lang="en-US" sz="2000" b="0" i="0" u="none" strike="noStrike" cap="none" normalizeH="0" baseline="0">
                          <a:ln>
                            <a:noFill/>
                          </a:ln>
                          <a:solidFill>
                            <a:srgbClr val="FF0000"/>
                          </a:solidFill>
                          <a:effectLst/>
                          <a:latin typeface="Arial" charset="0"/>
                        </a:rPr>
                        <a:t>on ultrasound</a:t>
                      </a:r>
                      <a:r>
                        <a:rPr kumimoji="0" lang="en-US" sz="2000" b="0" i="0" u="none" strike="noStrike" cap="none" normalizeH="0" baseline="0">
                          <a:ln>
                            <a:noFill/>
                          </a:ln>
                          <a:solidFill>
                            <a:schemeClr val="tx1"/>
                          </a:solidFill>
                          <a:effectLst/>
                          <a:latin typeface="Arial" charset="0"/>
                        </a:rPr>
                        <a:t> — An urgent (ultrasound-indicated) cerclage is performed when cervical shortening is visualized on ultrasound evaluation of the cervix</a:t>
                      </a:r>
                      <a:r>
                        <a:rPr kumimoji="0" lang="en-US" sz="2800" b="0" i="0" u="none" strike="noStrike" cap="none" normalizeH="0" baseline="0">
                          <a:ln>
                            <a:noFill/>
                          </a:ln>
                          <a:solidFill>
                            <a:schemeClr val="tx1"/>
                          </a:solidFill>
                          <a:effectLst/>
                          <a:latin typeface="Arial" charset="0"/>
                        </a:rPr>
                        <a:t> </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An emergent (rescue, </a:t>
                      </a:r>
                      <a:r>
                        <a:rPr kumimoji="0" lang="en-US" sz="2000" b="0" i="0" u="none" strike="noStrike" cap="none" normalizeH="0" baseline="0">
                          <a:ln>
                            <a:noFill/>
                          </a:ln>
                          <a:solidFill>
                            <a:srgbClr val="FF0000"/>
                          </a:solidFill>
                          <a:effectLst/>
                          <a:latin typeface="Arial" charset="0"/>
                        </a:rPr>
                        <a:t>physical examination</a:t>
                      </a:r>
                      <a:r>
                        <a:rPr kumimoji="0" lang="en-US" sz="2000" b="0" i="0" u="none" strike="noStrike" cap="none" normalizeH="0" baseline="0">
                          <a:ln>
                            <a:noFill/>
                          </a:ln>
                          <a:solidFill>
                            <a:schemeClr val="tx1"/>
                          </a:solidFill>
                          <a:effectLst/>
                          <a:latin typeface="Arial" charset="0"/>
                        </a:rPr>
                        <a:t> indicated) cerclage is placed when advanced cervical changes are noted on digital and visual examination</a:t>
                      </a:r>
                      <a:r>
                        <a:rPr kumimoji="0" lang="en-US" sz="2800" b="0" i="0" u="none" strike="noStrike" cap="none" normalizeH="0" baseline="0">
                          <a:ln>
                            <a:noFill/>
                          </a:ln>
                          <a:solidFill>
                            <a:schemeClr val="tx1"/>
                          </a:solidFill>
                          <a:effectLst/>
                          <a:latin typeface="Arial" charset="0"/>
                        </a:rPr>
                        <a:t>. </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r h="246001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An elective , primary (prophylactic or history-indicated</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Urgent , secondary</a:t>
                      </a:r>
                      <a:endParaRPr kumimoji="0" lang="ar-EG" sz="2000" b="0" i="0" u="none" strike="noStrike" cap="none" normalizeH="0" baseline="0">
                        <a:ln>
                          <a:noFill/>
                        </a:ln>
                        <a:solidFill>
                          <a:schemeClr val="tx1"/>
                        </a:solidFill>
                        <a:effectLst/>
                        <a:latin typeface="Arial" charset="0"/>
                        <a:cs typeface="Arial" charset="0"/>
                      </a:endParaRP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Or ultrasound-indicated</a:t>
                      </a:r>
                      <a:endParaRPr kumimoji="0" lang="en-US" sz="2000" b="0" i="0" u="none" strike="noStrike" cap="none" normalizeH="0" baseline="0">
                        <a:ln>
                          <a:noFill/>
                        </a:ln>
                        <a:solidFill>
                          <a:schemeClr val="tx1"/>
                        </a:solidFill>
                        <a:effectLst/>
                        <a:latin typeface="Arial" charset="0"/>
                        <a:cs typeface="Arial" charset="0"/>
                      </a:endParaRP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An emergent ,tertiary</a:t>
                      </a:r>
                      <a:r>
                        <a:rPr kumimoji="0" lang="ar-EG" sz="2000" b="0" i="0" u="none" strike="noStrike" cap="none" normalizeH="0" baseline="0">
                          <a:ln>
                            <a:noFill/>
                          </a:ln>
                          <a:solidFill>
                            <a:schemeClr val="tx1"/>
                          </a:solidFill>
                          <a:effectLst/>
                          <a:latin typeface="Arial" charset="0"/>
                          <a:cs typeface="Arial" charset="0"/>
                        </a:rPr>
                        <a:t> </a:t>
                      </a:r>
                      <a:r>
                        <a:rPr kumimoji="0" lang="en-US" sz="2000" b="0" i="0" u="none" strike="noStrike" cap="none" normalizeH="0" baseline="0">
                          <a:ln>
                            <a:noFill/>
                          </a:ln>
                          <a:solidFill>
                            <a:schemeClr val="tx1"/>
                          </a:solidFill>
                          <a:effectLst/>
                          <a:latin typeface="Arial" charset="0"/>
                        </a:rPr>
                        <a:t>(rescue,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Arial" charset="0"/>
                        </a:rPr>
                        <a:t>Or physical examination - indicated</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extLst>
              </a:tr>
            </a:tbl>
          </a:graphicData>
        </a:graphic>
      </p:graphicFrame>
    </p:spTree>
    <p:extLst>
      <p:ext uri="{BB962C8B-B14F-4D97-AF65-F5344CB8AC3E}">
        <p14:creationId xmlns:p14="http://schemas.microsoft.com/office/powerpoint/2010/main" val="1251560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r>
              <a:rPr lang="en-US" b="1" dirty="0">
                <a:solidFill>
                  <a:srgbClr val="00B050"/>
                </a:solidFill>
              </a:rPr>
              <a:t>HISTORICAL BACKGROUND</a:t>
            </a:r>
            <a:br>
              <a:rPr lang="en-US" b="1" dirty="0">
                <a:solidFill>
                  <a:srgbClr val="00B050"/>
                </a:solidFill>
              </a:rPr>
            </a:br>
            <a:endParaRPr lang="en-US" dirty="0" smtClean="0">
              <a:solidFill>
                <a:srgbClr val="00B050"/>
              </a:solidFill>
            </a:endParaRPr>
          </a:p>
        </p:txBody>
      </p:sp>
      <p:sp>
        <p:nvSpPr>
          <p:cNvPr id="3" name="Content Placeholder 2"/>
          <p:cNvSpPr>
            <a:spLocks noGrp="1"/>
          </p:cNvSpPr>
          <p:nvPr>
            <p:ph idx="1"/>
          </p:nvPr>
        </p:nvSpPr>
        <p:spPr>
          <a:xfrm>
            <a:off x="457200" y="1143000"/>
            <a:ext cx="8229600" cy="4983163"/>
          </a:xfrm>
        </p:spPr>
        <p:txBody>
          <a:bodyPr>
            <a:normAutofit fontScale="77500" lnSpcReduction="20000"/>
          </a:bodyPr>
          <a:lstStyle/>
          <a:p>
            <a:pPr>
              <a:defRPr/>
            </a:pPr>
            <a:r>
              <a:rPr lang="en-US" dirty="0" smtClean="0"/>
              <a:t>Cervical weakness as a condition leading to pregnancy loss was first noted by </a:t>
            </a:r>
            <a:r>
              <a:rPr lang="en-US" dirty="0" err="1" smtClean="0">
                <a:solidFill>
                  <a:srgbClr val="FF0000"/>
                </a:solidFill>
              </a:rPr>
              <a:t>Rivi´ere</a:t>
            </a:r>
            <a:r>
              <a:rPr lang="en-US" dirty="0" smtClean="0">
                <a:solidFill>
                  <a:srgbClr val="FF0000"/>
                </a:solidFill>
              </a:rPr>
              <a:t> in 1658 </a:t>
            </a:r>
            <a:r>
              <a:rPr lang="en-US" dirty="0" smtClean="0"/>
              <a:t>when he described “Slackness of the orifice of the womb,” a condition suspected to contribute to barrenness in women </a:t>
            </a:r>
          </a:p>
          <a:p>
            <a:pPr>
              <a:defRPr/>
            </a:pPr>
            <a:r>
              <a:rPr lang="en-US" dirty="0" smtClean="0"/>
              <a:t>Further </a:t>
            </a:r>
            <a:r>
              <a:rPr lang="en-US" dirty="0"/>
              <a:t>observations on the “</a:t>
            </a:r>
            <a:r>
              <a:rPr lang="en-US" dirty="0" smtClean="0"/>
              <a:t>weak cervix</a:t>
            </a:r>
            <a:r>
              <a:rPr lang="en-US" dirty="0"/>
              <a:t>” were made more than 200 years later, </a:t>
            </a:r>
            <a:r>
              <a:rPr lang="en-US" dirty="0" smtClean="0">
                <a:solidFill>
                  <a:srgbClr val="FF0000"/>
                </a:solidFill>
              </a:rPr>
              <a:t>in 1865</a:t>
            </a:r>
            <a:r>
              <a:rPr lang="en-US" dirty="0">
                <a:solidFill>
                  <a:srgbClr val="FF0000"/>
                </a:solidFill>
              </a:rPr>
              <a:t>, by </a:t>
            </a:r>
            <a:r>
              <a:rPr lang="en-US" dirty="0" err="1">
                <a:solidFill>
                  <a:srgbClr val="FF0000"/>
                </a:solidFill>
              </a:rPr>
              <a:t>Gream</a:t>
            </a:r>
            <a:r>
              <a:rPr lang="en-US" dirty="0">
                <a:solidFill>
                  <a:srgbClr val="FF0000"/>
                </a:solidFill>
              </a:rPr>
              <a:t> </a:t>
            </a:r>
            <a:r>
              <a:rPr lang="en-US" dirty="0" smtClean="0">
                <a:solidFill>
                  <a:srgbClr val="FF0000"/>
                </a:solidFill>
              </a:rPr>
              <a:t> </a:t>
            </a:r>
            <a:r>
              <a:rPr lang="en-US" dirty="0" smtClean="0"/>
              <a:t>. </a:t>
            </a:r>
            <a:r>
              <a:rPr lang="en-US" dirty="0"/>
              <a:t>He suggested that </a:t>
            </a:r>
            <a:r>
              <a:rPr lang="en-US" dirty="0" smtClean="0"/>
              <a:t>dilatation or </a:t>
            </a:r>
            <a:r>
              <a:rPr lang="en-US" dirty="0"/>
              <a:t>division of the cervix might result in the </a:t>
            </a:r>
            <a:r>
              <a:rPr lang="en-US" dirty="0" smtClean="0"/>
              <a:t>physical inability </a:t>
            </a:r>
            <a:r>
              <a:rPr lang="en-US" dirty="0"/>
              <a:t>of the uterus to retain the products </a:t>
            </a:r>
            <a:r>
              <a:rPr lang="en-US" dirty="0" smtClean="0"/>
              <a:t>of conception </a:t>
            </a:r>
            <a:r>
              <a:rPr lang="en-US" dirty="0"/>
              <a:t>until term. </a:t>
            </a:r>
            <a:endParaRPr lang="en-US" dirty="0" smtClean="0"/>
          </a:p>
          <a:p>
            <a:r>
              <a:rPr lang="en-US" dirty="0" err="1" smtClean="0">
                <a:solidFill>
                  <a:srgbClr val="FF0000"/>
                </a:solidFill>
              </a:rPr>
              <a:t>Emmet</a:t>
            </a:r>
            <a:r>
              <a:rPr lang="en-US" dirty="0" smtClean="0">
                <a:solidFill>
                  <a:srgbClr val="FF0000"/>
                </a:solidFill>
              </a:rPr>
              <a:t> in </a:t>
            </a:r>
            <a:r>
              <a:rPr lang="en-US" dirty="0" smtClean="0">
                <a:solidFill>
                  <a:srgbClr val="FF0000"/>
                </a:solidFill>
              </a:rPr>
              <a:t>1862</a:t>
            </a:r>
            <a:r>
              <a:rPr lang="en-US" dirty="0" smtClean="0"/>
              <a:t> </a:t>
            </a:r>
            <a:r>
              <a:rPr lang="en-US" dirty="0"/>
              <a:t>first performed </a:t>
            </a:r>
            <a:r>
              <a:rPr lang="en-US" dirty="0" err="1" smtClean="0"/>
              <a:t>trachelorrhaphy</a:t>
            </a:r>
            <a:r>
              <a:rPr lang="en-US" dirty="0" smtClean="0"/>
              <a:t>, </a:t>
            </a:r>
            <a:r>
              <a:rPr lang="en-US" dirty="0"/>
              <a:t>but his experience was </a:t>
            </a:r>
            <a:r>
              <a:rPr lang="en-US" dirty="0" smtClean="0"/>
              <a:t>not published </a:t>
            </a:r>
            <a:r>
              <a:rPr lang="en-US" dirty="0"/>
              <a:t>until a dozen years </a:t>
            </a:r>
            <a:r>
              <a:rPr lang="en-US" dirty="0" smtClean="0"/>
              <a:t>later</a:t>
            </a:r>
          </a:p>
          <a:p>
            <a:r>
              <a:rPr lang="en-US" dirty="0">
                <a:solidFill>
                  <a:srgbClr val="FF0000"/>
                </a:solidFill>
              </a:rPr>
              <a:t>In 1902, </a:t>
            </a:r>
            <a:r>
              <a:rPr lang="en-US" dirty="0" smtClean="0">
                <a:solidFill>
                  <a:srgbClr val="FF0000"/>
                </a:solidFill>
              </a:rPr>
              <a:t>Herman </a:t>
            </a:r>
            <a:r>
              <a:rPr lang="en-US" dirty="0" smtClean="0"/>
              <a:t>presented </a:t>
            </a:r>
            <a:r>
              <a:rPr lang="en-US" dirty="0"/>
              <a:t>results of </a:t>
            </a:r>
            <a:r>
              <a:rPr lang="en-US" dirty="0" err="1"/>
              <a:t>trachelorrhaphy</a:t>
            </a:r>
            <a:r>
              <a:rPr lang="en-US" dirty="0"/>
              <a:t> </a:t>
            </a:r>
            <a:r>
              <a:rPr lang="en-US" dirty="0" smtClean="0"/>
              <a:t>procedures performed </a:t>
            </a:r>
            <a:r>
              <a:rPr lang="en-US" dirty="0"/>
              <a:t>on three women with </a:t>
            </a:r>
            <a:r>
              <a:rPr lang="en-US" dirty="0" smtClean="0"/>
              <a:t>recurrent losses</a:t>
            </a:r>
            <a:r>
              <a:rPr lang="en-US" dirty="0"/>
              <a:t>, two of whom later had successful pregnancies.</a:t>
            </a:r>
          </a:p>
          <a:p>
            <a:endParaRPr lang="en-US" dirty="0"/>
          </a:p>
          <a:p>
            <a:pPr>
              <a:defRPr/>
            </a:pPr>
            <a:endParaRPr lang="en-US" dirty="0"/>
          </a:p>
        </p:txBody>
      </p:sp>
    </p:spTree>
    <p:extLst>
      <p:ext uri="{BB962C8B-B14F-4D97-AF65-F5344CB8AC3E}">
        <p14:creationId xmlns:p14="http://schemas.microsoft.com/office/powerpoint/2010/main" val="2387647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990600"/>
            <a:ext cx="8229600" cy="5135563"/>
          </a:xfrm>
        </p:spPr>
        <p:txBody>
          <a:bodyPr>
            <a:normAutofit lnSpcReduction="10000"/>
          </a:bodyPr>
          <a:lstStyle/>
          <a:p>
            <a:r>
              <a:rPr lang="en-US" dirty="0">
                <a:solidFill>
                  <a:srgbClr val="FF0000"/>
                </a:solidFill>
              </a:rPr>
              <a:t>In 1948, Palmer and </a:t>
            </a:r>
            <a:r>
              <a:rPr lang="en-US" dirty="0" err="1">
                <a:solidFill>
                  <a:srgbClr val="FF0000"/>
                </a:solidFill>
              </a:rPr>
              <a:t>Lacomme</a:t>
            </a:r>
            <a:r>
              <a:rPr lang="en-US" dirty="0">
                <a:solidFill>
                  <a:srgbClr val="FF0000"/>
                </a:solidFill>
              </a:rPr>
              <a:t> </a:t>
            </a:r>
            <a:r>
              <a:rPr lang="en-US" dirty="0" smtClean="0"/>
              <a:t>introduced </a:t>
            </a:r>
            <a:r>
              <a:rPr lang="fr-FR" dirty="0" smtClean="0"/>
              <a:t>the </a:t>
            </a:r>
            <a:r>
              <a:rPr lang="fr-FR" dirty="0"/>
              <a:t>phrase </a:t>
            </a:r>
            <a:r>
              <a:rPr lang="fr-FR" i="1" dirty="0"/>
              <a:t>la </a:t>
            </a:r>
            <a:r>
              <a:rPr lang="fr-FR" i="1" dirty="0" err="1"/>
              <a:t>beance</a:t>
            </a:r>
            <a:r>
              <a:rPr lang="fr-FR" i="1" dirty="0"/>
              <a:t> de l’orifice interne </a:t>
            </a:r>
            <a:r>
              <a:rPr lang="fr-FR" dirty="0"/>
              <a:t>(“the </a:t>
            </a:r>
            <a:r>
              <a:rPr lang="fr-FR" dirty="0" err="1" smtClean="0"/>
              <a:t>gaping</a:t>
            </a:r>
            <a:r>
              <a:rPr lang="fr-FR" dirty="0" smtClean="0"/>
              <a:t> </a:t>
            </a:r>
            <a:r>
              <a:rPr lang="en-US" dirty="0" smtClean="0"/>
              <a:t>internal </a:t>
            </a:r>
            <a:r>
              <a:rPr lang="en-US" dirty="0" err="1"/>
              <a:t>os</a:t>
            </a:r>
            <a:r>
              <a:rPr lang="en-US" dirty="0"/>
              <a:t>”), and described an operation for </a:t>
            </a:r>
            <a:r>
              <a:rPr lang="en-US" dirty="0" smtClean="0"/>
              <a:t>the surgical </a:t>
            </a:r>
            <a:r>
              <a:rPr lang="en-US" dirty="0"/>
              <a:t>repair of this </a:t>
            </a:r>
            <a:r>
              <a:rPr lang="en-US" dirty="0" smtClean="0"/>
              <a:t>condition</a:t>
            </a:r>
          </a:p>
          <a:p>
            <a:pPr>
              <a:defRPr/>
            </a:pPr>
            <a:r>
              <a:rPr lang="en-US" dirty="0">
                <a:solidFill>
                  <a:srgbClr val="FF0000"/>
                </a:solidFill>
              </a:rPr>
              <a:t>In 1950, Lash </a:t>
            </a:r>
            <a:r>
              <a:rPr lang="en-US" dirty="0" smtClean="0">
                <a:solidFill>
                  <a:srgbClr val="FF0000"/>
                </a:solidFill>
              </a:rPr>
              <a:t>and Lash </a:t>
            </a:r>
            <a:r>
              <a:rPr lang="en-US" dirty="0" smtClean="0"/>
              <a:t>described </a:t>
            </a:r>
            <a:r>
              <a:rPr lang="en-US" dirty="0"/>
              <a:t>“the incompetent internal </a:t>
            </a:r>
            <a:r>
              <a:rPr lang="en-US" dirty="0" err="1"/>
              <a:t>os</a:t>
            </a:r>
            <a:r>
              <a:rPr lang="en-US" dirty="0"/>
              <a:t> </a:t>
            </a:r>
            <a:r>
              <a:rPr lang="en-US" dirty="0" smtClean="0"/>
              <a:t>of the </a:t>
            </a:r>
            <a:r>
              <a:rPr lang="en-US" dirty="0"/>
              <a:t>cervix” and proposed a type of surgical </a:t>
            </a:r>
            <a:r>
              <a:rPr lang="en-US" dirty="0" smtClean="0"/>
              <a:t>repair  now </a:t>
            </a:r>
            <a:r>
              <a:rPr lang="en-US" dirty="0"/>
              <a:t>known as the Lash procedure. </a:t>
            </a:r>
            <a:endParaRPr lang="en-US" dirty="0" smtClean="0"/>
          </a:p>
          <a:p>
            <a:pPr>
              <a:defRPr/>
            </a:pPr>
            <a:r>
              <a:rPr lang="en-US" dirty="0" smtClean="0"/>
              <a:t>All </a:t>
            </a:r>
            <a:r>
              <a:rPr lang="en-US" dirty="0"/>
              <a:t>of </a:t>
            </a:r>
            <a:r>
              <a:rPr lang="en-US" dirty="0" smtClean="0"/>
              <a:t>these initial </a:t>
            </a:r>
            <a:r>
              <a:rPr lang="en-US" dirty="0"/>
              <a:t>operations were performed on </a:t>
            </a:r>
            <a:r>
              <a:rPr lang="en-US" dirty="0" err="1" smtClean="0"/>
              <a:t>nonpregnant</a:t>
            </a:r>
            <a:r>
              <a:rPr lang="en-US" dirty="0" smtClean="0"/>
              <a:t> women</a:t>
            </a:r>
            <a:r>
              <a:rPr lang="en-US" dirty="0"/>
              <a:t>.</a:t>
            </a:r>
          </a:p>
          <a:p>
            <a:endParaRPr lang="en-US" dirty="0"/>
          </a:p>
          <a:p>
            <a:endParaRPr lang="en-US" dirty="0"/>
          </a:p>
        </p:txBody>
      </p:sp>
    </p:spTree>
    <p:extLst>
      <p:ext uri="{BB962C8B-B14F-4D97-AF65-F5344CB8AC3E}">
        <p14:creationId xmlns:p14="http://schemas.microsoft.com/office/powerpoint/2010/main" val="375327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4267200"/>
          </a:xfrm>
        </p:spPr>
        <p:txBody>
          <a:bodyPr>
            <a:normAutofit fontScale="70000" lnSpcReduction="20000"/>
          </a:bodyPr>
          <a:lstStyle/>
          <a:p>
            <a:pPr>
              <a:defRPr/>
            </a:pPr>
            <a:r>
              <a:rPr lang="en-US" dirty="0"/>
              <a:t>The first successful cervical suturing </a:t>
            </a:r>
            <a:r>
              <a:rPr lang="en-US" dirty="0" smtClean="0"/>
              <a:t>procedure intended </a:t>
            </a:r>
            <a:r>
              <a:rPr lang="en-US" dirty="0"/>
              <a:t>for performance during pregnancy </a:t>
            </a:r>
            <a:r>
              <a:rPr lang="en-US" dirty="0" smtClean="0"/>
              <a:t>was introduced </a:t>
            </a:r>
            <a:r>
              <a:rPr lang="en-US" dirty="0"/>
              <a:t>by </a:t>
            </a:r>
            <a:r>
              <a:rPr lang="en-US" dirty="0" err="1">
                <a:solidFill>
                  <a:srgbClr val="FF0000"/>
                </a:solidFill>
              </a:rPr>
              <a:t>Shirodkar</a:t>
            </a:r>
            <a:r>
              <a:rPr lang="en-US" dirty="0">
                <a:solidFill>
                  <a:srgbClr val="FF0000"/>
                </a:solidFill>
              </a:rPr>
              <a:t> in </a:t>
            </a:r>
            <a:r>
              <a:rPr lang="en-US" dirty="0" smtClean="0">
                <a:solidFill>
                  <a:srgbClr val="FF0000"/>
                </a:solidFill>
              </a:rPr>
              <a:t>1955</a:t>
            </a:r>
          </a:p>
          <a:p>
            <a:pPr>
              <a:defRPr/>
            </a:pPr>
            <a:r>
              <a:rPr lang="en-US" dirty="0" smtClean="0"/>
              <a:t>A simplified purse-string </a:t>
            </a:r>
            <a:r>
              <a:rPr lang="en-US" dirty="0"/>
              <a:t>suturing technique that later </a:t>
            </a:r>
            <a:r>
              <a:rPr lang="en-US" dirty="0" smtClean="0"/>
              <a:t>became extremely </a:t>
            </a:r>
            <a:r>
              <a:rPr lang="en-US" dirty="0"/>
              <a:t>popular was described by </a:t>
            </a:r>
            <a:r>
              <a:rPr lang="en-US" dirty="0">
                <a:solidFill>
                  <a:srgbClr val="FF0000"/>
                </a:solidFill>
              </a:rPr>
              <a:t>McDonald </a:t>
            </a:r>
            <a:r>
              <a:rPr lang="en-US" dirty="0" smtClean="0">
                <a:solidFill>
                  <a:srgbClr val="FF0000"/>
                </a:solidFill>
              </a:rPr>
              <a:t>in 1957 </a:t>
            </a:r>
          </a:p>
          <a:p>
            <a:pPr>
              <a:defRPr/>
            </a:pPr>
            <a:r>
              <a:rPr lang="en-US" dirty="0" smtClean="0">
                <a:solidFill>
                  <a:srgbClr val="FF0000"/>
                </a:solidFill>
              </a:rPr>
              <a:t>Abdominal </a:t>
            </a:r>
            <a:r>
              <a:rPr lang="en-US" dirty="0" err="1">
                <a:solidFill>
                  <a:srgbClr val="FF0000"/>
                </a:solidFill>
              </a:rPr>
              <a:t>cerclage</a:t>
            </a:r>
            <a:r>
              <a:rPr lang="en-US" dirty="0">
                <a:solidFill>
                  <a:srgbClr val="FF0000"/>
                </a:solidFill>
              </a:rPr>
              <a:t> </a:t>
            </a:r>
            <a:r>
              <a:rPr lang="en-US" dirty="0" smtClean="0">
                <a:solidFill>
                  <a:srgbClr val="FF0000"/>
                </a:solidFill>
              </a:rPr>
              <a:t>in the 1960s </a:t>
            </a:r>
            <a:r>
              <a:rPr lang="en-US" dirty="0" smtClean="0"/>
              <a:t>was introduced as </a:t>
            </a:r>
            <a:r>
              <a:rPr lang="en-US" dirty="0"/>
              <a:t>an additional technique, </a:t>
            </a:r>
            <a:r>
              <a:rPr lang="en-US" dirty="0" smtClean="0"/>
              <a:t>reserved for </a:t>
            </a:r>
            <a:r>
              <a:rPr lang="en-US" dirty="0"/>
              <a:t>unusual or selected cases, especially when </a:t>
            </a:r>
            <a:r>
              <a:rPr lang="en-US" dirty="0" smtClean="0"/>
              <a:t>there had </a:t>
            </a:r>
            <a:r>
              <a:rPr lang="en-US" dirty="0"/>
              <a:t>been marked cervical injury or a prior excision</a:t>
            </a:r>
          </a:p>
          <a:p>
            <a:pPr>
              <a:defRPr/>
            </a:pPr>
            <a:r>
              <a:rPr lang="en-US" dirty="0" smtClean="0"/>
              <a:t>Many </a:t>
            </a:r>
            <a:r>
              <a:rPr lang="en-US" dirty="0"/>
              <a:t>variations on the surgical </a:t>
            </a:r>
            <a:r>
              <a:rPr lang="en-US" dirty="0" smtClean="0"/>
              <a:t>techniques described </a:t>
            </a:r>
            <a:r>
              <a:rPr lang="en-US" dirty="0"/>
              <a:t>in these original articles have since </a:t>
            </a:r>
            <a:r>
              <a:rPr lang="en-US" dirty="0" smtClean="0"/>
              <a:t>been reported</a:t>
            </a:r>
            <a:r>
              <a:rPr lang="en-US" dirty="0"/>
              <a:t>. </a:t>
            </a:r>
            <a:endParaRPr lang="en-US" dirty="0" smtClean="0"/>
          </a:p>
          <a:p>
            <a:pPr>
              <a:defRPr/>
            </a:pPr>
            <a:r>
              <a:rPr lang="en-US" dirty="0" smtClean="0"/>
              <a:t>Many </a:t>
            </a:r>
            <a:r>
              <a:rPr lang="en-US" dirty="0"/>
              <a:t>clinicians, the authors </a:t>
            </a:r>
            <a:r>
              <a:rPr lang="en-US" dirty="0" smtClean="0"/>
              <a:t>included, have </a:t>
            </a:r>
            <a:r>
              <a:rPr lang="en-US" dirty="0"/>
              <a:t>incorporated elements of both the classic </a:t>
            </a:r>
            <a:r>
              <a:rPr lang="en-US" dirty="0" err="1" smtClean="0"/>
              <a:t>Shirodkar</a:t>
            </a:r>
            <a:r>
              <a:rPr lang="en-US" dirty="0" smtClean="0"/>
              <a:t> and </a:t>
            </a:r>
            <a:r>
              <a:rPr lang="en-US" dirty="0"/>
              <a:t>McDonald operations into unique </a:t>
            </a:r>
            <a:r>
              <a:rPr lang="en-US" dirty="0" err="1" smtClean="0"/>
              <a:t>cerclage</a:t>
            </a:r>
            <a:r>
              <a:rPr lang="en-US" dirty="0" smtClean="0"/>
              <a:t> operations</a:t>
            </a:r>
            <a:r>
              <a:rPr lang="en-US" dirty="0"/>
              <a:t>.</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4267200"/>
            <a:ext cx="9067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010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295400"/>
            <a:ext cx="5410200" cy="3916362"/>
          </a:xfrm>
        </p:spPr>
        <p:txBody>
          <a:bodyPr>
            <a:normAutofit/>
          </a:bodyPr>
          <a:lstStyle/>
          <a:p>
            <a:r>
              <a:rPr lang="en-US" dirty="0" smtClean="0">
                <a:solidFill>
                  <a:srgbClr val="FF0000"/>
                </a:solidFill>
              </a:rPr>
              <a:t>Cervical Operations</a:t>
            </a:r>
            <a:br>
              <a:rPr lang="en-US" dirty="0" smtClean="0">
                <a:solidFill>
                  <a:srgbClr val="FF0000"/>
                </a:solidFill>
              </a:rPr>
            </a:br>
            <a:r>
              <a:rPr lang="en-US" dirty="0" smtClean="0">
                <a:solidFill>
                  <a:srgbClr val="FF0000"/>
                </a:solidFill>
              </a:rPr>
              <a:t> for </a:t>
            </a:r>
            <a:br>
              <a:rPr lang="en-US" dirty="0" smtClean="0">
                <a:solidFill>
                  <a:srgbClr val="FF0000"/>
                </a:solidFill>
              </a:rPr>
            </a:br>
            <a:r>
              <a:rPr lang="en-US" dirty="0" err="1" smtClean="0">
                <a:solidFill>
                  <a:srgbClr val="FF0000"/>
                </a:solidFill>
              </a:rPr>
              <a:t>Incomptent</a:t>
            </a:r>
            <a:r>
              <a:rPr lang="en-US" dirty="0" smtClean="0">
                <a:solidFill>
                  <a:srgbClr val="FF0000"/>
                </a:solidFill>
              </a:rPr>
              <a:t> Cervix</a:t>
            </a:r>
            <a:endParaRPr lang="en-US"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381000"/>
            <a:ext cx="8723312" cy="6237287"/>
          </a:xfrm>
        </p:spPr>
        <p:txBody>
          <a:bodyPr>
            <a:normAutofit fontScale="62500" lnSpcReduction="20000"/>
          </a:bodyPr>
          <a:lstStyle/>
          <a:p>
            <a:pPr marL="0" indent="0">
              <a:buFontTx/>
              <a:buNone/>
              <a:defRPr/>
            </a:pPr>
            <a:r>
              <a:rPr lang="en-US" sz="1900" b="1" dirty="0" err="1" smtClean="0">
                <a:solidFill>
                  <a:srgbClr val="FF0000"/>
                </a:solidFill>
              </a:rPr>
              <a:t>Cerclage</a:t>
            </a:r>
            <a:r>
              <a:rPr lang="en-US" sz="1900" b="1" dirty="0" smtClean="0">
                <a:solidFill>
                  <a:schemeClr val="accent3">
                    <a:lumMod val="50000"/>
                  </a:schemeClr>
                </a:solidFill>
              </a:rPr>
              <a:t>  -trans- vaginal  </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-external </a:t>
            </a:r>
            <a:r>
              <a:rPr lang="en-US" sz="1900" b="1" dirty="0" err="1" smtClean="0">
                <a:solidFill>
                  <a:schemeClr val="accent3">
                    <a:lumMod val="50000"/>
                  </a:schemeClr>
                </a:solidFill>
              </a:rPr>
              <a:t>os</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baden</a:t>
            </a:r>
            <a:r>
              <a:rPr lang="en-US" sz="1900" b="1" dirty="0" smtClean="0">
                <a:solidFill>
                  <a:schemeClr val="accent3">
                    <a:lumMod val="50000"/>
                  </a:schemeClr>
                </a:solidFill>
              </a:rPr>
              <a:t> &amp; </a:t>
            </a:r>
            <a:r>
              <a:rPr lang="en-US" sz="1900" b="1" dirty="0" err="1" smtClean="0">
                <a:solidFill>
                  <a:schemeClr val="accent3">
                    <a:lumMod val="50000"/>
                  </a:schemeClr>
                </a:solidFill>
              </a:rPr>
              <a:t>baden</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-mid canal </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mcdonald</a:t>
            </a:r>
            <a:r>
              <a:rPr lang="en-US" sz="1900" b="1" dirty="0" smtClean="0">
                <a:solidFill>
                  <a:schemeClr val="accent3">
                    <a:lumMod val="50000"/>
                  </a:schemeClr>
                </a:solidFill>
              </a:rPr>
              <a:t> </a:t>
            </a:r>
            <a:r>
              <a:rPr lang="en-US" sz="1900" b="1" dirty="0" err="1" smtClean="0">
                <a:solidFill>
                  <a:schemeClr val="accent3">
                    <a:lumMod val="50000"/>
                  </a:schemeClr>
                </a:solidFill>
              </a:rPr>
              <a:t>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greece</a:t>
            </a:r>
            <a:r>
              <a:rPr lang="en-US" sz="1900" b="1" dirty="0" smtClean="0">
                <a:solidFill>
                  <a:schemeClr val="accent3">
                    <a:lumMod val="50000"/>
                  </a:schemeClr>
                </a:solidFill>
              </a:rPr>
              <a:t> </a:t>
            </a:r>
            <a:r>
              <a:rPr lang="en-US" sz="1900" b="1" dirty="0" err="1" smtClean="0">
                <a:solidFill>
                  <a:schemeClr val="accent3">
                    <a:lumMod val="50000"/>
                  </a:schemeClr>
                </a:solidFill>
              </a:rPr>
              <a:t>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epinosa-flores</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a:t>
            </a:r>
            <a:r>
              <a:rPr lang="en-US" sz="1900" b="1" dirty="0">
                <a:solidFill>
                  <a:schemeClr val="accent3">
                    <a:lumMod val="50000"/>
                  </a:schemeClr>
                </a:solidFill>
              </a:rPr>
              <a:t>   - </a:t>
            </a:r>
            <a:r>
              <a:rPr lang="en-US" sz="1900" b="1" dirty="0" err="1">
                <a:solidFill>
                  <a:schemeClr val="accent3">
                    <a:lumMod val="50000"/>
                  </a:schemeClr>
                </a:solidFill>
              </a:rPr>
              <a:t>Nadkarni</a:t>
            </a:r>
            <a:r>
              <a:rPr lang="en-US" sz="1900" b="1" dirty="0">
                <a:solidFill>
                  <a:schemeClr val="accent3">
                    <a:lumMod val="50000"/>
                  </a:schemeClr>
                </a:solidFill>
              </a:rPr>
              <a:t> </a:t>
            </a:r>
            <a:r>
              <a:rPr lang="en-US" sz="1900" b="1" dirty="0" err="1">
                <a:solidFill>
                  <a:schemeClr val="accent3">
                    <a:lumMod val="50000"/>
                  </a:schemeClr>
                </a:solidFill>
              </a:rPr>
              <a:t>cerclage</a:t>
            </a:r>
            <a:endParaRPr lang="en-US" sz="1900" b="1" dirty="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cable tie </a:t>
            </a:r>
            <a:r>
              <a:rPr lang="en-US" sz="1900" b="1" dirty="0" err="1" smtClean="0">
                <a:solidFill>
                  <a:schemeClr val="accent3">
                    <a:lumMod val="50000"/>
                  </a:schemeClr>
                </a:solidFill>
              </a:rPr>
              <a:t>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pessary</a:t>
            </a:r>
            <a:r>
              <a:rPr lang="en-US" sz="1900" b="1" dirty="0" smtClean="0">
                <a:solidFill>
                  <a:schemeClr val="accent3">
                    <a:lumMod val="50000"/>
                  </a:schemeClr>
                </a:solidFill>
              </a:rPr>
              <a:t> </a:t>
            </a:r>
            <a:r>
              <a:rPr lang="en-US" sz="1900" b="1" dirty="0" err="1" smtClean="0">
                <a:solidFill>
                  <a:schemeClr val="accent3">
                    <a:lumMod val="50000"/>
                  </a:schemeClr>
                </a:solidFill>
              </a:rPr>
              <a:t>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baylor</a:t>
            </a:r>
            <a:r>
              <a:rPr lang="en-US" sz="1900" b="1" dirty="0" smtClean="0">
                <a:solidFill>
                  <a:schemeClr val="accent3">
                    <a:lumMod val="50000"/>
                  </a:schemeClr>
                </a:solidFill>
              </a:rPr>
              <a:t>  balloon cuff</a:t>
            </a:r>
          </a:p>
          <a:p>
            <a:pPr marL="0" indent="0">
              <a:buFontTx/>
              <a:buNone/>
              <a:defRPr/>
            </a:pPr>
            <a:r>
              <a:rPr lang="en-US" sz="1900" b="1" dirty="0" smtClean="0">
                <a:solidFill>
                  <a:schemeClr val="accent3">
                    <a:lumMod val="50000"/>
                  </a:schemeClr>
                </a:solidFill>
              </a:rPr>
              <a:t>                                              -at internal </a:t>
            </a:r>
            <a:r>
              <a:rPr lang="en-US" sz="1900" b="1" dirty="0" err="1" smtClean="0">
                <a:solidFill>
                  <a:schemeClr val="accent3">
                    <a:lumMod val="50000"/>
                  </a:schemeClr>
                </a:solidFill>
              </a:rPr>
              <a:t>os</a:t>
            </a:r>
            <a:r>
              <a:rPr lang="en-US" sz="1900" b="1" dirty="0" smtClean="0">
                <a:solidFill>
                  <a:schemeClr val="accent3">
                    <a:lumMod val="50000"/>
                  </a:schemeClr>
                </a:solidFill>
              </a:rPr>
              <a:t> – </a:t>
            </a:r>
            <a:r>
              <a:rPr lang="en-US" sz="1900" b="1" dirty="0" err="1" smtClean="0">
                <a:solidFill>
                  <a:schemeClr val="accent3">
                    <a:lumMod val="50000"/>
                  </a:schemeClr>
                </a:solidFill>
              </a:rPr>
              <a:t>shirodkar</a:t>
            </a:r>
            <a:r>
              <a:rPr lang="en-US" sz="1900" b="1" dirty="0" smtClean="0">
                <a:solidFill>
                  <a:schemeClr val="accent3">
                    <a:lumMod val="50000"/>
                  </a:schemeClr>
                </a:solidFill>
              </a:rPr>
              <a:t>  </a:t>
            </a:r>
            <a:r>
              <a:rPr lang="en-US" sz="1900" b="1" dirty="0" err="1" smtClean="0">
                <a:solidFill>
                  <a:schemeClr val="accent3">
                    <a:lumMod val="50000"/>
                  </a:schemeClr>
                </a:solidFill>
              </a:rPr>
              <a:t>encerclage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 </a:t>
            </a:r>
            <a:r>
              <a:rPr lang="en-US" altLang="en-US" sz="1900" b="1" dirty="0" err="1">
                <a:solidFill>
                  <a:schemeClr val="accent3">
                    <a:lumMod val="50000"/>
                  </a:schemeClr>
                </a:solidFill>
              </a:rPr>
              <a:t>Csapi</a:t>
            </a:r>
            <a:r>
              <a:rPr lang="en-US" altLang="en-US" sz="1900" b="1" dirty="0">
                <a:solidFill>
                  <a:schemeClr val="accent3">
                    <a:lumMod val="50000"/>
                  </a:schemeClr>
                </a:solidFill>
              </a:rPr>
              <a:t>  technique</a:t>
            </a:r>
          </a:p>
          <a:p>
            <a:pPr marL="0" indent="0">
              <a:buFontTx/>
              <a:buNone/>
              <a:defRPr/>
            </a:pPr>
            <a:r>
              <a:rPr lang="en-US" sz="2000" b="1" dirty="0">
                <a:solidFill>
                  <a:schemeClr val="accent3">
                    <a:lumMod val="50000"/>
                  </a:schemeClr>
                </a:solidFill>
              </a:rPr>
              <a:t> </a:t>
            </a:r>
            <a:r>
              <a:rPr lang="en-US" sz="2000" b="1" dirty="0" smtClean="0">
                <a:solidFill>
                  <a:schemeClr val="accent3">
                    <a:lumMod val="50000"/>
                  </a:schemeClr>
                </a:solidFill>
              </a:rPr>
              <a:t>                                                                  </a:t>
            </a:r>
            <a:r>
              <a:rPr lang="en-US" sz="1900" b="1" dirty="0" smtClean="0">
                <a:solidFill>
                  <a:schemeClr val="accent3">
                    <a:lumMod val="50000"/>
                  </a:schemeClr>
                </a:solidFill>
              </a:rPr>
              <a:t>- page wrapping technique</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t>
            </a:r>
            <a:r>
              <a:rPr lang="en-US" sz="1900" b="1" dirty="0" err="1" smtClean="0">
                <a:solidFill>
                  <a:schemeClr val="accent3">
                    <a:lumMod val="50000"/>
                  </a:schemeClr>
                </a:solidFill>
              </a:rPr>
              <a:t>cervicoisthmic</a:t>
            </a:r>
            <a:r>
              <a:rPr lang="en-US" sz="1900" b="1" dirty="0" smtClean="0">
                <a:solidFill>
                  <a:schemeClr val="accent3">
                    <a:lumMod val="50000"/>
                  </a:schemeClr>
                </a:solidFill>
              </a:rPr>
              <a:t>- Ritter </a:t>
            </a:r>
            <a:r>
              <a:rPr lang="en-US" sz="1900" b="1" dirty="0" err="1" smtClean="0">
                <a:solidFill>
                  <a:schemeClr val="accent3">
                    <a:lumMod val="50000"/>
                  </a:schemeClr>
                </a:solidFill>
              </a:rPr>
              <a:t>cerclage</a:t>
            </a:r>
            <a:r>
              <a:rPr lang="en-US" sz="1900" b="1" dirty="0" smtClean="0">
                <a:solidFill>
                  <a:schemeClr val="accent3">
                    <a:lumMod val="50000"/>
                  </a:schemeClr>
                </a:solidFill>
              </a:rPr>
              <a:t>  </a:t>
            </a:r>
            <a:r>
              <a:rPr lang="en-US" sz="1900" b="1" dirty="0" err="1" smtClean="0">
                <a:solidFill>
                  <a:schemeClr val="accent3">
                    <a:lumMod val="50000"/>
                  </a:schemeClr>
                </a:solidFill>
              </a:rPr>
              <a:t>transvaginal</a:t>
            </a:r>
            <a:r>
              <a:rPr lang="en-US" sz="1900" b="1" dirty="0" smtClean="0">
                <a:solidFill>
                  <a:schemeClr val="accent3">
                    <a:lumMod val="50000"/>
                  </a:schemeClr>
                </a:solidFill>
              </a:rPr>
              <a:t>  </a:t>
            </a:r>
            <a:r>
              <a:rPr lang="en-US" sz="1900" b="1" dirty="0" err="1" smtClean="0">
                <a:solidFill>
                  <a:schemeClr val="accent3">
                    <a:lumMod val="50000"/>
                  </a:schemeClr>
                </a:solidFill>
              </a:rPr>
              <a:t>cervicoisthmic</a:t>
            </a:r>
            <a:r>
              <a:rPr lang="en-US" sz="1900" b="1" dirty="0" smtClean="0">
                <a:solidFill>
                  <a:schemeClr val="accent3">
                    <a:lumMod val="50000"/>
                  </a:schemeClr>
                </a:solidFill>
              </a:rPr>
              <a:t>   </a:t>
            </a:r>
            <a:r>
              <a:rPr lang="en-US" sz="1900" b="1" dirty="0" err="1" smtClean="0">
                <a:solidFill>
                  <a:schemeClr val="accent3">
                    <a:lumMod val="50000"/>
                  </a:schemeClr>
                </a:solidFill>
              </a:rPr>
              <a:t>tvcic</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mann</a:t>
            </a:r>
            <a:r>
              <a:rPr lang="en-US" sz="1900" b="1" dirty="0" smtClean="0">
                <a:solidFill>
                  <a:schemeClr val="accent3">
                    <a:lumMod val="50000"/>
                  </a:schemeClr>
                </a:solidFill>
              </a:rPr>
              <a:t> </a:t>
            </a:r>
            <a:r>
              <a:rPr lang="en-US" sz="1900" b="1" dirty="0" err="1" smtClean="0">
                <a:solidFill>
                  <a:schemeClr val="accent3">
                    <a:lumMod val="50000"/>
                  </a:schemeClr>
                </a:solidFill>
              </a:rPr>
              <a:t>cerclage</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-trans- abdominal  -  </a:t>
            </a:r>
            <a:r>
              <a:rPr lang="en-US" sz="1900" b="1" dirty="0" err="1" smtClean="0">
                <a:solidFill>
                  <a:schemeClr val="accent3">
                    <a:lumMod val="50000"/>
                  </a:schemeClr>
                </a:solidFill>
              </a:rPr>
              <a:t>cervicoisthmic</a:t>
            </a:r>
            <a:r>
              <a:rPr lang="en-US" sz="1900" b="1" dirty="0" smtClean="0">
                <a:solidFill>
                  <a:schemeClr val="accent3">
                    <a:lumMod val="50000"/>
                  </a:schemeClr>
                </a:solidFill>
              </a:rPr>
              <a:t>     </a:t>
            </a:r>
            <a:r>
              <a:rPr lang="en-US" sz="1900" b="1" dirty="0" err="1" smtClean="0">
                <a:solidFill>
                  <a:schemeClr val="accent3">
                    <a:lumMod val="50000"/>
                  </a:schemeClr>
                </a:solidFill>
              </a:rPr>
              <a:t>tacic</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a:t>
            </a:r>
            <a:r>
              <a:rPr lang="en-US" sz="1900" b="1" dirty="0" err="1" smtClean="0">
                <a:solidFill>
                  <a:schemeClr val="accent3">
                    <a:lumMod val="50000"/>
                  </a:schemeClr>
                </a:solidFill>
              </a:rPr>
              <a:t>lapatoromy</a:t>
            </a:r>
            <a:r>
              <a:rPr lang="en-US" sz="1900" b="1" dirty="0" smtClean="0">
                <a:solidFill>
                  <a:schemeClr val="accent3">
                    <a:lumMod val="50000"/>
                  </a:schemeClr>
                </a:solidFill>
              </a:rPr>
              <a:t>  </a:t>
            </a:r>
            <a:r>
              <a:rPr lang="en-US" sz="1900" b="1" dirty="0" err="1" smtClean="0">
                <a:solidFill>
                  <a:schemeClr val="accent3">
                    <a:lumMod val="50000"/>
                  </a:schemeClr>
                </a:solidFill>
              </a:rPr>
              <a:t>benson</a:t>
            </a:r>
            <a:r>
              <a:rPr lang="en-US" sz="1900" b="1" dirty="0" smtClean="0">
                <a:solidFill>
                  <a:schemeClr val="accent3">
                    <a:lumMod val="50000"/>
                  </a:schemeClr>
                </a:solidFill>
              </a:rPr>
              <a:t>  - </a:t>
            </a:r>
            <a:r>
              <a:rPr lang="en-US" sz="1900" b="1" dirty="0" err="1" smtClean="0">
                <a:solidFill>
                  <a:schemeClr val="accent3">
                    <a:lumMod val="50000"/>
                  </a:schemeClr>
                </a:solidFill>
              </a:rPr>
              <a:t>anthony</a:t>
            </a:r>
            <a:r>
              <a:rPr lang="en-US" sz="1900" b="1" dirty="0" smtClean="0">
                <a:solidFill>
                  <a:schemeClr val="accent3">
                    <a:lumMod val="50000"/>
                  </a:schemeClr>
                </a:solidFill>
              </a:rPr>
              <a:t> technique</a:t>
            </a:r>
          </a:p>
          <a:p>
            <a:pPr marL="0" indent="0">
              <a:buFontTx/>
              <a:buNone/>
              <a:defRPr/>
            </a:pPr>
            <a:r>
              <a:rPr lang="en-US" sz="1900" b="1" dirty="0" smtClean="0">
                <a:solidFill>
                  <a:schemeClr val="accent3">
                    <a:lumMod val="50000"/>
                  </a:schemeClr>
                </a:solidFill>
              </a:rPr>
              <a:t>                                                                                                               - </a:t>
            </a:r>
            <a:r>
              <a:rPr lang="en-US" sz="1900" b="1" dirty="0" err="1" smtClean="0">
                <a:solidFill>
                  <a:schemeClr val="accent3">
                    <a:lumMod val="50000"/>
                  </a:schemeClr>
                </a:solidFill>
              </a:rPr>
              <a:t>topar</a:t>
            </a:r>
            <a:r>
              <a:rPr lang="en-US" sz="1900" b="1" dirty="0" smtClean="0">
                <a:solidFill>
                  <a:schemeClr val="accent3">
                    <a:lumMod val="50000"/>
                  </a:schemeClr>
                </a:solidFill>
              </a:rPr>
              <a:t> technique</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laparoscopy    - suture abdominally posterior</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suture vaginally posterior</a:t>
            </a:r>
          </a:p>
          <a:p>
            <a:pPr marL="0" indent="0">
              <a:buFontTx/>
              <a:buNone/>
              <a:defRPr/>
            </a:pPr>
            <a:r>
              <a:rPr lang="en-US" sz="1900" b="1" dirty="0" smtClean="0">
                <a:solidFill>
                  <a:srgbClr val="FF0000"/>
                </a:solidFill>
              </a:rPr>
              <a:t>Bridging procedure</a:t>
            </a:r>
            <a:r>
              <a:rPr lang="en-US" sz="1900" b="1" dirty="0" smtClean="0">
                <a:solidFill>
                  <a:schemeClr val="accent3">
                    <a:lumMod val="50000"/>
                  </a:schemeClr>
                </a:solidFill>
              </a:rPr>
              <a:t>   -mid </a:t>
            </a:r>
            <a:r>
              <a:rPr lang="en-US" sz="1900" b="1" dirty="0">
                <a:solidFill>
                  <a:schemeClr val="accent3">
                    <a:lumMod val="50000"/>
                  </a:schemeClr>
                </a:solidFill>
              </a:rPr>
              <a:t>canal- </a:t>
            </a:r>
            <a:r>
              <a:rPr lang="en-US" sz="1900" b="1" dirty="0" err="1">
                <a:solidFill>
                  <a:schemeClr val="accent3">
                    <a:lumMod val="50000"/>
                  </a:schemeClr>
                </a:solidFill>
              </a:rPr>
              <a:t>Hufner</a:t>
            </a:r>
            <a:r>
              <a:rPr lang="en-US" sz="1900" b="1" dirty="0">
                <a:solidFill>
                  <a:schemeClr val="accent3">
                    <a:lumMod val="50000"/>
                  </a:schemeClr>
                </a:solidFill>
              </a:rPr>
              <a:t> </a:t>
            </a:r>
          </a:p>
          <a:p>
            <a:pPr marL="0" indent="0">
              <a:buFontTx/>
              <a:buNone/>
              <a:defRPr/>
            </a:pPr>
            <a:r>
              <a:rPr lang="en-US" sz="1900" b="1" dirty="0" smtClean="0">
                <a:solidFill>
                  <a:schemeClr val="accent3">
                    <a:lumMod val="50000"/>
                  </a:schemeClr>
                </a:solidFill>
              </a:rPr>
              <a:t>                                                          -</a:t>
            </a:r>
            <a:r>
              <a:rPr lang="en-US" sz="1900" b="1" dirty="0" err="1" smtClean="0">
                <a:solidFill>
                  <a:schemeClr val="accent3">
                    <a:lumMod val="50000"/>
                  </a:schemeClr>
                </a:solidFill>
              </a:rPr>
              <a:t>wurm</a:t>
            </a:r>
            <a:endParaRPr lang="en-US" sz="1900" b="1" dirty="0" smtClean="0">
              <a:solidFill>
                <a:schemeClr val="accent3">
                  <a:lumMod val="50000"/>
                </a:schemeClr>
              </a:solidFill>
            </a:endParaRPr>
          </a:p>
          <a:p>
            <a:pPr marL="0" indent="0">
              <a:buNone/>
              <a:defRPr/>
            </a:pPr>
            <a:r>
              <a:rPr lang="en-US" sz="1900" b="1" dirty="0" smtClean="0">
                <a:solidFill>
                  <a:schemeClr val="accent3">
                    <a:lumMod val="50000"/>
                  </a:schemeClr>
                </a:solidFill>
              </a:rPr>
              <a:t>                                      </a:t>
            </a:r>
            <a:r>
              <a:rPr lang="en-US" sz="1900" b="1" dirty="0">
                <a:solidFill>
                  <a:schemeClr val="accent3">
                    <a:lumMod val="50000"/>
                  </a:schemeClr>
                </a:solidFill>
              </a:rPr>
              <a:t>-external </a:t>
            </a:r>
            <a:r>
              <a:rPr lang="en-US" sz="1900" b="1" dirty="0" err="1" smtClean="0">
                <a:solidFill>
                  <a:schemeClr val="accent3">
                    <a:lumMod val="50000"/>
                  </a:schemeClr>
                </a:solidFill>
              </a:rPr>
              <a:t>os</a:t>
            </a:r>
            <a:r>
              <a:rPr lang="en-US" sz="1900" b="1" dirty="0" smtClean="0">
                <a:solidFill>
                  <a:schemeClr val="accent3">
                    <a:lumMod val="50000"/>
                  </a:schemeClr>
                </a:solidFill>
              </a:rPr>
              <a:t> - </a:t>
            </a:r>
            <a:r>
              <a:rPr lang="en-US" sz="1900" b="1" dirty="0" err="1" smtClean="0">
                <a:solidFill>
                  <a:schemeClr val="accent3">
                    <a:lumMod val="50000"/>
                  </a:schemeClr>
                </a:solidFill>
              </a:rPr>
              <a:t>baden</a:t>
            </a:r>
            <a:r>
              <a:rPr lang="en-US" sz="1900" b="1" dirty="0" smtClean="0">
                <a:solidFill>
                  <a:schemeClr val="accent3">
                    <a:lumMod val="50000"/>
                  </a:schemeClr>
                </a:solidFill>
              </a:rPr>
              <a:t>    </a:t>
            </a:r>
          </a:p>
          <a:p>
            <a:pPr marL="0" indent="0">
              <a:buNone/>
              <a:defRPr/>
            </a:pPr>
            <a:r>
              <a:rPr lang="en-US" sz="1900" b="1" dirty="0" smtClean="0">
                <a:solidFill>
                  <a:srgbClr val="FF0000"/>
                </a:solidFill>
              </a:rPr>
              <a:t>Repair procedures   </a:t>
            </a:r>
            <a:r>
              <a:rPr lang="en-US" sz="1900" b="1" dirty="0" smtClean="0">
                <a:solidFill>
                  <a:schemeClr val="accent3">
                    <a:lumMod val="50000"/>
                  </a:schemeClr>
                </a:solidFill>
              </a:rPr>
              <a:t>- </a:t>
            </a:r>
            <a:r>
              <a:rPr lang="en-US" sz="1900" b="1" dirty="0" err="1" smtClean="0">
                <a:solidFill>
                  <a:schemeClr val="accent3">
                    <a:lumMod val="50000"/>
                  </a:schemeClr>
                </a:solidFill>
              </a:rPr>
              <a:t>emmet</a:t>
            </a:r>
            <a:r>
              <a:rPr lang="en-US" sz="1900" b="1" dirty="0" smtClean="0">
                <a:solidFill>
                  <a:schemeClr val="accent3">
                    <a:lumMod val="50000"/>
                  </a:schemeClr>
                </a:solidFill>
              </a:rPr>
              <a:t> </a:t>
            </a:r>
            <a:r>
              <a:rPr lang="en-US" sz="1900" b="1" dirty="0" err="1" smtClean="0">
                <a:solidFill>
                  <a:schemeClr val="accent3">
                    <a:lumMod val="50000"/>
                  </a:schemeClr>
                </a:solidFill>
              </a:rPr>
              <a:t>trachleorrhaphy</a:t>
            </a:r>
            <a:endParaRPr lang="en-US" sz="1900" b="1" dirty="0" smtClean="0">
              <a:solidFill>
                <a:schemeClr val="accent3">
                  <a:lumMod val="50000"/>
                </a:schemeClr>
              </a:solidFill>
            </a:endParaRP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Palmer  </a:t>
            </a:r>
            <a:r>
              <a:rPr lang="en-US" sz="1900" b="1" dirty="0" err="1" smtClean="0">
                <a:solidFill>
                  <a:schemeClr val="accent3">
                    <a:lumMod val="50000"/>
                  </a:schemeClr>
                </a:solidFill>
              </a:rPr>
              <a:t>trachleorrhaphy</a:t>
            </a:r>
            <a:endParaRPr lang="en-US" sz="1900" b="1" dirty="0" smtClean="0">
              <a:solidFill>
                <a:schemeClr val="accent3">
                  <a:lumMod val="50000"/>
                </a:schemeClr>
              </a:solidFill>
            </a:endParaRPr>
          </a:p>
          <a:p>
            <a:pPr marL="0" indent="0">
              <a:buNone/>
              <a:defRPr/>
            </a:pPr>
            <a:r>
              <a:rPr lang="en-US" sz="1900" b="1" dirty="0">
                <a:solidFill>
                  <a:schemeClr val="accent3">
                    <a:lumMod val="50000"/>
                  </a:schemeClr>
                </a:solidFill>
              </a:rPr>
              <a:t> </a:t>
            </a:r>
            <a:r>
              <a:rPr lang="en-US" sz="1900" b="1" dirty="0" smtClean="0">
                <a:solidFill>
                  <a:schemeClr val="accent3">
                    <a:lumMod val="50000"/>
                  </a:schemeClr>
                </a:solidFill>
              </a:rPr>
              <a:t>                                   - David </a:t>
            </a:r>
            <a:r>
              <a:rPr lang="en-US" sz="1900" b="1" dirty="0" err="1" smtClean="0">
                <a:solidFill>
                  <a:schemeClr val="accent3">
                    <a:lumMod val="50000"/>
                  </a:schemeClr>
                </a:solidFill>
              </a:rPr>
              <a:t>trachleorrhaphy</a:t>
            </a:r>
            <a:endParaRPr lang="en-US" sz="1900" b="1" dirty="0">
              <a:solidFill>
                <a:schemeClr val="accent3">
                  <a:lumMod val="50000"/>
                </a:schemeClr>
              </a:solidFill>
            </a:endParaRPr>
          </a:p>
          <a:p>
            <a:pPr marL="0" indent="0">
              <a:buFontTx/>
              <a:buNone/>
              <a:defRPr/>
            </a:pPr>
            <a:r>
              <a:rPr lang="en-US" sz="1900" b="1" dirty="0" smtClean="0">
                <a:solidFill>
                  <a:schemeClr val="accent3">
                    <a:lumMod val="50000"/>
                  </a:schemeClr>
                </a:solidFill>
              </a:rPr>
              <a:t>                                    - lash </a:t>
            </a:r>
            <a:r>
              <a:rPr lang="en-US" sz="1900" b="1" dirty="0" err="1" smtClean="0">
                <a:solidFill>
                  <a:schemeClr val="accent3">
                    <a:lumMod val="50000"/>
                  </a:schemeClr>
                </a:solidFill>
              </a:rPr>
              <a:t>trachleorrhaphy</a:t>
            </a:r>
            <a:endParaRPr lang="en-US" sz="1900" b="1" dirty="0" smtClean="0">
              <a:solidFill>
                <a:schemeClr val="accent3">
                  <a:lumMod val="50000"/>
                </a:schemeClr>
              </a:solidFill>
            </a:endParaRPr>
          </a:p>
          <a:p>
            <a:pPr marL="0" indent="0">
              <a:buFontTx/>
              <a:buNone/>
              <a:defRPr/>
            </a:pPr>
            <a:r>
              <a:rPr lang="en-US" sz="1900" b="1" dirty="0" err="1" smtClean="0">
                <a:solidFill>
                  <a:srgbClr val="FF0000"/>
                </a:solidFill>
              </a:rPr>
              <a:t>Oclussion</a:t>
            </a:r>
            <a:r>
              <a:rPr lang="en-US" sz="1900" b="1" dirty="0" smtClean="0">
                <a:solidFill>
                  <a:srgbClr val="FF0000"/>
                </a:solidFill>
              </a:rPr>
              <a:t> procedures  </a:t>
            </a:r>
            <a:r>
              <a:rPr lang="en-US" sz="1900" b="1" dirty="0" smtClean="0">
                <a:solidFill>
                  <a:schemeClr val="accent3">
                    <a:lumMod val="50000"/>
                  </a:schemeClr>
                </a:solidFill>
              </a:rPr>
              <a:t>occlusive </a:t>
            </a:r>
            <a:r>
              <a:rPr lang="en-US" sz="1900" b="1" dirty="0" err="1" smtClean="0">
                <a:solidFill>
                  <a:schemeClr val="accent3">
                    <a:lumMod val="50000"/>
                  </a:schemeClr>
                </a:solidFill>
              </a:rPr>
              <a:t>trachleorrhaphy</a:t>
            </a:r>
            <a:r>
              <a:rPr lang="en-US" sz="1900" b="1" dirty="0" smtClean="0">
                <a:solidFill>
                  <a:schemeClr val="accent3">
                    <a:lumMod val="50000"/>
                  </a:schemeClr>
                </a:solidFill>
              </a:rPr>
              <a:t>  -total cervical </a:t>
            </a:r>
            <a:r>
              <a:rPr lang="en-US" sz="1900" b="1" dirty="0" err="1" smtClean="0">
                <a:solidFill>
                  <a:schemeClr val="accent3">
                    <a:lumMod val="50000"/>
                  </a:schemeClr>
                </a:solidFill>
              </a:rPr>
              <a:t>occlussion</a:t>
            </a:r>
            <a:r>
              <a:rPr lang="en-US" sz="1900" b="1" dirty="0" smtClean="0">
                <a:solidFill>
                  <a:schemeClr val="accent3">
                    <a:lumMod val="50000"/>
                  </a:schemeClr>
                </a:solidFill>
              </a:rPr>
              <a:t>  - small</a:t>
            </a:r>
          </a:p>
          <a:p>
            <a:pPr marL="0" indent="0">
              <a:buFontTx/>
              <a:buNone/>
              <a:defRPr/>
            </a:pPr>
            <a:r>
              <a:rPr lang="en-US" sz="1900" b="1" dirty="0">
                <a:solidFill>
                  <a:schemeClr val="accent3">
                    <a:lumMod val="50000"/>
                  </a:schemeClr>
                </a:solidFill>
              </a:rPr>
              <a:t> </a:t>
            </a:r>
            <a:r>
              <a:rPr lang="en-US" sz="1900" b="1" dirty="0" smtClean="0">
                <a:solidFill>
                  <a:schemeClr val="accent3">
                    <a:lumMod val="50000"/>
                  </a:schemeClr>
                </a:solidFill>
              </a:rPr>
              <a:t>                                                                                                                                   -  extensive</a:t>
            </a:r>
          </a:p>
          <a:p>
            <a:pPr marL="0" indent="0">
              <a:buFontTx/>
              <a:buNone/>
              <a:defRPr/>
            </a:pPr>
            <a:r>
              <a:rPr lang="en-US" sz="1900" b="1" dirty="0" err="1" smtClean="0">
                <a:solidFill>
                  <a:srgbClr val="FF0000"/>
                </a:solidFill>
              </a:rPr>
              <a:t>Sacrification</a:t>
            </a:r>
            <a:r>
              <a:rPr lang="en-US" sz="1900" b="1" dirty="0" smtClean="0">
                <a:solidFill>
                  <a:srgbClr val="FF0000"/>
                </a:solidFill>
              </a:rPr>
              <a:t> procedures  </a:t>
            </a:r>
            <a:r>
              <a:rPr lang="en-US" sz="1900" b="1" dirty="0" smtClean="0">
                <a:solidFill>
                  <a:schemeClr val="accent3">
                    <a:lumMod val="50000"/>
                  </a:schemeClr>
                </a:solidFill>
              </a:rPr>
              <a:t>= </a:t>
            </a:r>
            <a:r>
              <a:rPr lang="en-US" sz="1900" b="1" dirty="0" err="1" smtClean="0">
                <a:solidFill>
                  <a:schemeClr val="accent3">
                    <a:lumMod val="50000"/>
                  </a:schemeClr>
                </a:solidFill>
              </a:rPr>
              <a:t>electrocautry</a:t>
            </a:r>
            <a:r>
              <a:rPr lang="en-US" sz="1900" b="1" dirty="0" smtClean="0">
                <a:solidFill>
                  <a:schemeClr val="accent3">
                    <a:lumMod val="50000"/>
                  </a:schemeClr>
                </a:solidFill>
              </a:rPr>
              <a:t>  - </a:t>
            </a:r>
            <a:r>
              <a:rPr lang="en-US" sz="1900" b="1" dirty="0" err="1" smtClean="0">
                <a:solidFill>
                  <a:schemeClr val="accent3">
                    <a:lumMod val="50000"/>
                  </a:schemeClr>
                </a:solidFill>
              </a:rPr>
              <a:t>barnes</a:t>
            </a:r>
            <a:r>
              <a:rPr lang="en-US" sz="1900" b="1" dirty="0" smtClean="0">
                <a:solidFill>
                  <a:schemeClr val="accent3">
                    <a:lumMod val="50000"/>
                  </a:schemeClr>
                </a:solidFill>
              </a:rPr>
              <a:t> (</a:t>
            </a:r>
            <a:r>
              <a:rPr lang="en-US" sz="1900" b="1" dirty="0" err="1" smtClean="0">
                <a:solidFill>
                  <a:schemeClr val="accent3">
                    <a:lumMod val="50000"/>
                  </a:schemeClr>
                </a:solidFill>
              </a:rPr>
              <a:t>int</a:t>
            </a:r>
            <a:r>
              <a:rPr lang="en-US" sz="1900" b="1" dirty="0" smtClean="0">
                <a:solidFill>
                  <a:schemeClr val="accent3">
                    <a:lumMod val="50000"/>
                  </a:schemeClr>
                </a:solidFill>
              </a:rPr>
              <a:t> </a:t>
            </a:r>
            <a:r>
              <a:rPr lang="en-US" sz="1900" b="1" dirty="0" err="1" smtClean="0">
                <a:solidFill>
                  <a:schemeClr val="accent3">
                    <a:lumMod val="50000"/>
                  </a:schemeClr>
                </a:solidFill>
              </a:rPr>
              <a:t>os</a:t>
            </a:r>
            <a:r>
              <a:rPr lang="en-US" sz="1900" b="1" dirty="0" smtClean="0">
                <a:solidFill>
                  <a:schemeClr val="accent3">
                    <a:lumMod val="50000"/>
                  </a:schemeClr>
                </a:solidFill>
              </a:rPr>
              <a:t>)</a:t>
            </a:r>
          </a:p>
          <a:p>
            <a:pPr marL="0" indent="0">
              <a:buFontTx/>
              <a:buNone/>
              <a:defRPr/>
            </a:pPr>
            <a:r>
              <a:rPr lang="en-US" sz="1900" b="1" dirty="0" smtClean="0">
                <a:solidFill>
                  <a:schemeClr val="accent3">
                    <a:lumMod val="50000"/>
                  </a:schemeClr>
                </a:solidFill>
              </a:rPr>
              <a:t>                                                                            - page(ex </a:t>
            </a:r>
            <a:r>
              <a:rPr lang="en-US" sz="1900" b="1" dirty="0" err="1" smtClean="0">
                <a:solidFill>
                  <a:schemeClr val="accent3">
                    <a:lumMod val="50000"/>
                  </a:schemeClr>
                </a:solidFill>
              </a:rPr>
              <a:t>os</a:t>
            </a:r>
            <a:r>
              <a:rPr lang="en-US" sz="1900" b="1" dirty="0" smtClean="0">
                <a:solidFill>
                  <a:schemeClr val="accent3">
                    <a:lumMod val="50000"/>
                  </a:schemeClr>
                </a:solidFill>
              </a:rPr>
              <a:t> )</a:t>
            </a:r>
          </a:p>
          <a:p>
            <a:pPr marL="0" indent="0">
              <a:buFontTx/>
              <a:buNone/>
              <a:defRPr/>
            </a:pPr>
            <a:endParaRPr lang="en-US" sz="1800" dirty="0"/>
          </a:p>
          <a:p>
            <a:pPr marL="0" indent="0">
              <a:buFontTx/>
              <a:buNone/>
              <a:defRPr/>
            </a:pPr>
            <a:endParaRPr lang="en-US" sz="1800" dirty="0"/>
          </a:p>
        </p:txBody>
      </p:sp>
    </p:spTree>
    <p:extLst>
      <p:ext uri="{BB962C8B-B14F-4D97-AF65-F5344CB8AC3E}">
        <p14:creationId xmlns:p14="http://schemas.microsoft.com/office/powerpoint/2010/main" val="4263669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915400" cy="838200"/>
          </a:xfrm>
        </p:spPr>
        <p:txBody>
          <a:bodyPr>
            <a:normAutofit fontScale="90000"/>
          </a:bodyPr>
          <a:lstStyle/>
          <a:p>
            <a:r>
              <a:rPr lang="en-US" dirty="0" smtClean="0"/>
              <a:t/>
            </a:r>
            <a:br>
              <a:rPr lang="en-US" dirty="0" smtClean="0"/>
            </a:br>
            <a:r>
              <a:rPr lang="en-US" sz="4000" dirty="0" smtClean="0"/>
              <a:t>Cervical </a:t>
            </a:r>
            <a:r>
              <a:rPr lang="en-US" sz="4000" dirty="0"/>
              <a:t>insufficiency (cervical incompetence)</a:t>
            </a:r>
            <a:br>
              <a:rPr lang="en-US" sz="4000" dirty="0"/>
            </a:br>
            <a:endParaRPr lang="en-US" dirty="0"/>
          </a:p>
        </p:txBody>
      </p:sp>
      <p:sp>
        <p:nvSpPr>
          <p:cNvPr id="3" name="Content Placeholder 2"/>
          <p:cNvSpPr>
            <a:spLocks noGrp="1"/>
          </p:cNvSpPr>
          <p:nvPr>
            <p:ph idx="1"/>
          </p:nvPr>
        </p:nvSpPr>
        <p:spPr>
          <a:xfrm>
            <a:off x="304800" y="990600"/>
            <a:ext cx="8610600" cy="4734554"/>
          </a:xfrm>
        </p:spPr>
        <p:txBody>
          <a:bodyPr>
            <a:normAutofit fontScale="85000" lnSpcReduction="20000"/>
          </a:bodyPr>
          <a:lstStyle/>
          <a:p>
            <a:r>
              <a:rPr lang="en-US" dirty="0" smtClean="0"/>
              <a:t>– </a:t>
            </a:r>
            <a:r>
              <a:rPr lang="en-US" dirty="0" smtClean="0">
                <a:solidFill>
                  <a:srgbClr val="FF0000"/>
                </a:solidFill>
              </a:rPr>
              <a:t>defined </a:t>
            </a:r>
            <a:r>
              <a:rPr lang="en-US" dirty="0">
                <a:solidFill>
                  <a:srgbClr val="FF0000"/>
                </a:solidFill>
              </a:rPr>
              <a:t>as </a:t>
            </a:r>
            <a:r>
              <a:rPr lang="en-US" altLang="en-US" dirty="0"/>
              <a:t>the inability of the uterine  cervix to retain </a:t>
            </a:r>
            <a:r>
              <a:rPr lang="en-US" altLang="en-US" dirty="0" smtClean="0"/>
              <a:t>an intrauterine  </a:t>
            </a:r>
            <a:r>
              <a:rPr lang="en-US" altLang="en-US" dirty="0"/>
              <a:t>pregnancy to term </a:t>
            </a:r>
            <a:r>
              <a:rPr lang="en-US" altLang="en-US" dirty="0" smtClean="0"/>
              <a:t>(</a:t>
            </a:r>
            <a:r>
              <a:rPr lang="en-US" dirty="0"/>
              <a:t>when the cervix shortens and dilates </a:t>
            </a:r>
            <a:r>
              <a:rPr lang="en-US" dirty="0" smtClean="0"/>
              <a:t>prematurely)</a:t>
            </a:r>
          </a:p>
          <a:p>
            <a:r>
              <a:rPr lang="en-US" dirty="0"/>
              <a:t>-</a:t>
            </a:r>
            <a:r>
              <a:rPr lang="en-US" dirty="0" smtClean="0"/>
              <a:t> </a:t>
            </a:r>
            <a:r>
              <a:rPr lang="en-US" dirty="0"/>
              <a:t>without uterine contractions</a:t>
            </a:r>
            <a:r>
              <a:rPr lang="en-US" altLang="en-US" dirty="0" smtClean="0"/>
              <a:t>)</a:t>
            </a:r>
          </a:p>
          <a:p>
            <a:r>
              <a:rPr lang="en-US" dirty="0" smtClean="0">
                <a:solidFill>
                  <a:srgbClr val="FF0000"/>
                </a:solidFill>
              </a:rPr>
              <a:t>– </a:t>
            </a:r>
            <a:r>
              <a:rPr lang="en-US" altLang="en-US" dirty="0">
                <a:solidFill>
                  <a:srgbClr val="FF0000"/>
                </a:solidFill>
              </a:rPr>
              <a:t>due to </a:t>
            </a:r>
            <a:r>
              <a:rPr lang="en-US" altLang="en-US" dirty="0"/>
              <a:t>a functional or structural defect of the cervix </a:t>
            </a:r>
          </a:p>
          <a:p>
            <a:r>
              <a:rPr lang="en-US" dirty="0" smtClean="0"/>
              <a:t>-It </a:t>
            </a:r>
            <a:r>
              <a:rPr lang="en-US" dirty="0">
                <a:solidFill>
                  <a:srgbClr val="FF0000"/>
                </a:solidFill>
              </a:rPr>
              <a:t>is characterized clinically by </a:t>
            </a:r>
            <a:r>
              <a:rPr lang="en-US" dirty="0"/>
              <a:t>acute, painless dilatation of the cervix </a:t>
            </a:r>
            <a:r>
              <a:rPr lang="en-US" altLang="en-US" dirty="0" smtClean="0">
                <a:latin typeface="Times New Roman" pitchFamily="18" charset="0"/>
                <a:cs typeface="Times New Roman" pitchFamily="18" charset="0"/>
              </a:rPr>
              <a:t>resulting </a:t>
            </a:r>
            <a:r>
              <a:rPr lang="en-US" altLang="en-US" dirty="0">
                <a:latin typeface="Times New Roman" pitchFamily="18" charset="0"/>
                <a:cs typeface="Times New Roman" pitchFamily="18" charset="0"/>
              </a:rPr>
              <a:t>in bulging of the amniotic membranes into the </a:t>
            </a:r>
            <a:r>
              <a:rPr lang="en-US" altLang="en-US" dirty="0" smtClean="0">
                <a:latin typeface="Times New Roman" pitchFamily="18" charset="0"/>
                <a:cs typeface="Times New Roman" pitchFamily="18" charset="0"/>
              </a:rPr>
              <a:t>vaginal </a:t>
            </a:r>
            <a:r>
              <a:rPr lang="en-US" altLang="en-US" dirty="0" err="1" smtClean="0">
                <a:latin typeface="Times New Roman" pitchFamily="18" charset="0"/>
                <a:cs typeface="Times New Roman" pitchFamily="18" charset="0"/>
              </a:rPr>
              <a:t>canal</a:t>
            </a:r>
            <a:r>
              <a:rPr lang="en-US" altLang="en-US" dirty="0" err="1" smtClean="0">
                <a:latin typeface="Times New Roman" pitchFamily="18" charset="0"/>
                <a:cs typeface="Times New Roman" pitchFamily="18" charset="0"/>
                <a:sym typeface="Wingdings" pitchFamily="2" charset="2"/>
              </a:rPr>
              <a:t></a:t>
            </a:r>
            <a:r>
              <a:rPr lang="en-US" dirty="0" err="1" smtClean="0"/>
              <a:t>premature</a:t>
            </a:r>
            <a:r>
              <a:rPr lang="en-US" dirty="0" smtClean="0"/>
              <a:t> </a:t>
            </a:r>
            <a:r>
              <a:rPr lang="en-US" dirty="0"/>
              <a:t>rupture of the membranes (PROM) with resultant preterm and often </a:t>
            </a:r>
            <a:r>
              <a:rPr lang="en-US" dirty="0" err="1"/>
              <a:t>previable</a:t>
            </a:r>
            <a:r>
              <a:rPr lang="en-US" dirty="0"/>
              <a:t> </a:t>
            </a:r>
            <a:r>
              <a:rPr lang="en-US" dirty="0" smtClean="0"/>
              <a:t>delivery- </a:t>
            </a:r>
            <a:r>
              <a:rPr lang="en-US" dirty="0"/>
              <a:t>usually of a living fetus</a:t>
            </a:r>
            <a:endParaRPr lang="en-US" dirty="0" smtClean="0"/>
          </a:p>
          <a:p>
            <a:r>
              <a:rPr lang="en-US" dirty="0">
                <a:solidFill>
                  <a:srgbClr val="FF0000"/>
                </a:solidFill>
              </a:rPr>
              <a:t>usually </a:t>
            </a:r>
            <a:r>
              <a:rPr lang="en-US" dirty="0" err="1" smtClean="0">
                <a:solidFill>
                  <a:srgbClr val="FF0000"/>
                </a:solidFill>
              </a:rPr>
              <a:t>occuring</a:t>
            </a:r>
            <a:r>
              <a:rPr lang="en-US" dirty="0" smtClean="0">
                <a:solidFill>
                  <a:srgbClr val="FF0000"/>
                </a:solidFill>
              </a:rPr>
              <a:t>  </a:t>
            </a:r>
            <a:r>
              <a:rPr lang="en-US" altLang="en-US" dirty="0" smtClean="0"/>
              <a:t>recurrently  </a:t>
            </a:r>
            <a:r>
              <a:rPr lang="en-US" altLang="en-US" dirty="0"/>
              <a:t>in  second or early third  trimester</a:t>
            </a:r>
            <a:endParaRPr lang="en-US" dirty="0" smtClean="0"/>
          </a:p>
        </p:txBody>
      </p:sp>
      <p:pic>
        <p:nvPicPr>
          <p:cNvPr id="1026" name="Picture 2" descr="C:\Users\Administrator\Desktop\definitioo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5071589"/>
            <a:ext cx="3124200" cy="1786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2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050"/>
                </a:solidFill>
              </a:rPr>
              <a:t>Cerclage</a:t>
            </a:r>
            <a:r>
              <a:rPr lang="en-US" dirty="0" smtClean="0">
                <a:solidFill>
                  <a:srgbClr val="00B050"/>
                </a:solidFill>
              </a:rPr>
              <a:t> at  mid cervix</a:t>
            </a:r>
            <a:endParaRPr lang="en-US" dirty="0">
              <a:solidFill>
                <a:srgbClr val="00B050"/>
              </a:solidFill>
            </a:endParaRPr>
          </a:p>
        </p:txBody>
      </p:sp>
      <p:sp>
        <p:nvSpPr>
          <p:cNvPr id="4" name="Rectangle 3"/>
          <p:cNvSpPr/>
          <p:nvPr/>
        </p:nvSpPr>
        <p:spPr>
          <a:xfrm>
            <a:off x="990600" y="1997839"/>
            <a:ext cx="5867400" cy="2585323"/>
          </a:xfrm>
          <a:prstGeom prst="rect">
            <a:avLst/>
          </a:prstGeom>
        </p:spPr>
        <p:txBody>
          <a:bodyPr wrap="square">
            <a:spAutoFit/>
          </a:bodyPr>
          <a:lstStyle/>
          <a:p>
            <a:pPr>
              <a:defRPr/>
            </a:pPr>
            <a:r>
              <a:rPr lang="en-US" b="1" dirty="0" smtClean="0">
                <a:solidFill>
                  <a:schemeClr val="accent3">
                    <a:lumMod val="50000"/>
                  </a:schemeClr>
                </a:solidFill>
              </a:rPr>
              <a:t>trans- </a:t>
            </a:r>
            <a:r>
              <a:rPr lang="en-US" b="1" dirty="0">
                <a:solidFill>
                  <a:schemeClr val="accent3">
                    <a:lumMod val="50000"/>
                  </a:schemeClr>
                </a:solidFill>
              </a:rPr>
              <a:t>vaginal   -mid canal </a:t>
            </a:r>
          </a:p>
          <a:p>
            <a:pPr>
              <a:defRPr/>
            </a:pPr>
            <a:r>
              <a:rPr lang="en-US" b="1" dirty="0">
                <a:solidFill>
                  <a:schemeClr val="accent3">
                    <a:lumMod val="50000"/>
                  </a:schemeClr>
                </a:solidFill>
              </a:rPr>
              <a:t>                                                     - </a:t>
            </a:r>
            <a:r>
              <a:rPr lang="en-US" b="1" dirty="0" err="1">
                <a:solidFill>
                  <a:schemeClr val="accent3">
                    <a:lumMod val="50000"/>
                  </a:schemeClr>
                </a:solidFill>
              </a:rPr>
              <a:t>mcdonald</a:t>
            </a:r>
            <a:r>
              <a:rPr lang="en-US" b="1" dirty="0">
                <a:solidFill>
                  <a:schemeClr val="accent3">
                    <a:lumMod val="50000"/>
                  </a:schemeClr>
                </a:solidFill>
              </a:rPr>
              <a:t> </a:t>
            </a:r>
            <a:r>
              <a:rPr lang="en-US" b="1" dirty="0" err="1" smtClean="0">
                <a:solidFill>
                  <a:schemeClr val="accent3">
                    <a:lumMod val="50000"/>
                  </a:schemeClr>
                </a:solidFill>
              </a:rPr>
              <a:t>cerclage</a:t>
            </a:r>
            <a:endParaRPr lang="en-US" b="1" dirty="0" smtClean="0">
              <a:solidFill>
                <a:schemeClr val="accent3">
                  <a:lumMod val="50000"/>
                </a:schemeClr>
              </a:solidFill>
            </a:endParaRPr>
          </a:p>
          <a:p>
            <a:pPr>
              <a:defRPr/>
            </a:pPr>
            <a:r>
              <a:rPr lang="en-US" b="1" dirty="0">
                <a:solidFill>
                  <a:schemeClr val="accent3">
                    <a:lumMod val="50000"/>
                  </a:schemeClr>
                </a:solidFill>
              </a:rPr>
              <a:t> </a:t>
            </a:r>
            <a:r>
              <a:rPr lang="en-US" b="1" dirty="0" smtClean="0">
                <a:solidFill>
                  <a:schemeClr val="accent3">
                    <a:lumMod val="50000"/>
                  </a:schemeClr>
                </a:solidFill>
              </a:rPr>
              <a:t>                                                    - </a:t>
            </a:r>
            <a:r>
              <a:rPr lang="en-US" b="1" dirty="0" err="1" smtClean="0">
                <a:solidFill>
                  <a:schemeClr val="accent3">
                    <a:lumMod val="50000"/>
                  </a:schemeClr>
                </a:solidFill>
              </a:rPr>
              <a:t>greece</a:t>
            </a:r>
            <a:r>
              <a:rPr lang="en-US" b="1" dirty="0" smtClean="0">
                <a:solidFill>
                  <a:schemeClr val="accent3">
                    <a:lumMod val="50000"/>
                  </a:schemeClr>
                </a:solidFill>
              </a:rPr>
              <a:t> </a:t>
            </a:r>
            <a:r>
              <a:rPr lang="en-US" b="1" dirty="0" err="1" smtClean="0">
                <a:solidFill>
                  <a:schemeClr val="accent3">
                    <a:lumMod val="50000"/>
                  </a:schemeClr>
                </a:solidFill>
              </a:rPr>
              <a:t>cerclage</a:t>
            </a:r>
            <a:endParaRPr lang="en-US" b="1" dirty="0">
              <a:solidFill>
                <a:schemeClr val="accent3">
                  <a:lumMod val="50000"/>
                </a:schemeClr>
              </a:solidFill>
            </a:endParaRPr>
          </a:p>
          <a:p>
            <a:pPr>
              <a:defRPr/>
            </a:pPr>
            <a:r>
              <a:rPr lang="en-US" b="1" dirty="0">
                <a:solidFill>
                  <a:schemeClr val="accent3">
                    <a:lumMod val="50000"/>
                  </a:schemeClr>
                </a:solidFill>
              </a:rPr>
              <a:t>                                                     - </a:t>
            </a:r>
            <a:r>
              <a:rPr lang="en-US" b="1" dirty="0" err="1" smtClean="0">
                <a:solidFill>
                  <a:schemeClr val="accent3">
                    <a:lumMod val="50000"/>
                  </a:schemeClr>
                </a:solidFill>
              </a:rPr>
              <a:t>epinosa-flores</a:t>
            </a:r>
            <a:endParaRPr lang="en-US" b="1" dirty="0" smtClean="0">
              <a:solidFill>
                <a:schemeClr val="accent3">
                  <a:lumMod val="50000"/>
                </a:schemeClr>
              </a:solidFill>
            </a:endParaRPr>
          </a:p>
          <a:p>
            <a:pPr>
              <a:defRPr/>
            </a:pPr>
            <a:r>
              <a:rPr lang="en-US" b="1" dirty="0">
                <a:solidFill>
                  <a:schemeClr val="accent3">
                    <a:lumMod val="50000"/>
                  </a:schemeClr>
                </a:solidFill>
              </a:rPr>
              <a:t> </a:t>
            </a:r>
            <a:r>
              <a:rPr lang="en-US" b="1" dirty="0" smtClean="0">
                <a:solidFill>
                  <a:schemeClr val="accent3">
                    <a:lumMod val="50000"/>
                  </a:schemeClr>
                </a:solidFill>
              </a:rPr>
              <a:t>                                                    </a:t>
            </a:r>
            <a:r>
              <a:rPr lang="en-US" b="1" dirty="0">
                <a:solidFill>
                  <a:schemeClr val="accent3">
                    <a:lumMod val="50000"/>
                  </a:schemeClr>
                </a:solidFill>
              </a:rPr>
              <a:t>- </a:t>
            </a:r>
            <a:r>
              <a:rPr lang="en-US" b="1" dirty="0" err="1" smtClean="0">
                <a:solidFill>
                  <a:schemeClr val="accent3">
                    <a:lumMod val="50000"/>
                  </a:schemeClr>
                </a:solidFill>
              </a:rPr>
              <a:t>Nadkarni</a:t>
            </a:r>
            <a:r>
              <a:rPr lang="en-US" b="1" dirty="0" smtClean="0">
                <a:solidFill>
                  <a:schemeClr val="accent3">
                    <a:lumMod val="50000"/>
                  </a:schemeClr>
                </a:solidFill>
              </a:rPr>
              <a:t> </a:t>
            </a:r>
            <a:endParaRPr lang="en-US" b="1" dirty="0">
              <a:solidFill>
                <a:schemeClr val="accent3">
                  <a:lumMod val="50000"/>
                </a:schemeClr>
              </a:solidFill>
            </a:endParaRPr>
          </a:p>
          <a:p>
            <a:pPr>
              <a:defRPr/>
            </a:pPr>
            <a:r>
              <a:rPr lang="en-US" b="1" dirty="0">
                <a:solidFill>
                  <a:schemeClr val="accent3">
                    <a:lumMod val="50000"/>
                  </a:schemeClr>
                </a:solidFill>
              </a:rPr>
              <a:t>                                                     - cable tie </a:t>
            </a:r>
            <a:r>
              <a:rPr lang="en-US" b="1" dirty="0" err="1">
                <a:solidFill>
                  <a:schemeClr val="accent3">
                    <a:lumMod val="50000"/>
                  </a:schemeClr>
                </a:solidFill>
              </a:rPr>
              <a:t>cerclage</a:t>
            </a:r>
            <a:endParaRPr lang="en-US" b="1" dirty="0">
              <a:solidFill>
                <a:schemeClr val="accent3">
                  <a:lumMod val="50000"/>
                </a:schemeClr>
              </a:solidFill>
            </a:endParaRPr>
          </a:p>
          <a:p>
            <a:pPr>
              <a:defRPr/>
            </a:pPr>
            <a:r>
              <a:rPr lang="en-US" b="1" dirty="0">
                <a:solidFill>
                  <a:schemeClr val="accent3">
                    <a:lumMod val="50000"/>
                  </a:schemeClr>
                </a:solidFill>
              </a:rPr>
              <a:t>                                                     - </a:t>
            </a:r>
            <a:r>
              <a:rPr lang="en-US" b="1" dirty="0" err="1">
                <a:solidFill>
                  <a:schemeClr val="accent3">
                    <a:lumMod val="50000"/>
                  </a:schemeClr>
                </a:solidFill>
              </a:rPr>
              <a:t>pessary</a:t>
            </a:r>
            <a:r>
              <a:rPr lang="en-US" b="1" dirty="0">
                <a:solidFill>
                  <a:schemeClr val="accent3">
                    <a:lumMod val="50000"/>
                  </a:schemeClr>
                </a:solidFill>
              </a:rPr>
              <a:t> </a:t>
            </a:r>
            <a:r>
              <a:rPr lang="en-US" b="1" dirty="0" err="1">
                <a:solidFill>
                  <a:schemeClr val="accent3">
                    <a:lumMod val="50000"/>
                  </a:schemeClr>
                </a:solidFill>
              </a:rPr>
              <a:t>cerclage</a:t>
            </a:r>
            <a:endParaRPr lang="en-US" b="1" dirty="0">
              <a:solidFill>
                <a:schemeClr val="accent3">
                  <a:lumMod val="50000"/>
                </a:schemeClr>
              </a:solidFill>
            </a:endParaRPr>
          </a:p>
          <a:p>
            <a:pPr>
              <a:defRPr/>
            </a:pPr>
            <a:r>
              <a:rPr lang="en-US" b="1" dirty="0">
                <a:solidFill>
                  <a:schemeClr val="accent3">
                    <a:lumMod val="50000"/>
                  </a:schemeClr>
                </a:solidFill>
              </a:rPr>
              <a:t>                                                     - </a:t>
            </a:r>
            <a:r>
              <a:rPr lang="en-US" b="1" dirty="0" err="1">
                <a:solidFill>
                  <a:schemeClr val="accent3">
                    <a:lumMod val="50000"/>
                  </a:schemeClr>
                </a:solidFill>
              </a:rPr>
              <a:t>baylor</a:t>
            </a:r>
            <a:r>
              <a:rPr lang="en-US" b="1" dirty="0">
                <a:solidFill>
                  <a:schemeClr val="accent3">
                    <a:lumMod val="50000"/>
                  </a:schemeClr>
                </a:solidFill>
              </a:rPr>
              <a:t>  balloon </a:t>
            </a:r>
            <a:r>
              <a:rPr lang="en-US" b="1" dirty="0" smtClean="0">
                <a:solidFill>
                  <a:schemeClr val="accent3">
                    <a:lumMod val="50000"/>
                  </a:schemeClr>
                </a:solidFill>
              </a:rPr>
              <a:t>cuff</a:t>
            </a:r>
          </a:p>
          <a:p>
            <a:pPr>
              <a:defRPr/>
            </a:pPr>
            <a:r>
              <a:rPr lang="en-US" b="1" dirty="0" smtClean="0">
                <a:solidFill>
                  <a:schemeClr val="accent3">
                    <a:lumMod val="50000"/>
                  </a:schemeClr>
                </a:solidFill>
              </a:rPr>
              <a:t>                                                      - </a:t>
            </a:r>
            <a:r>
              <a:rPr lang="en-US" b="1" dirty="0" err="1" smtClean="0">
                <a:solidFill>
                  <a:schemeClr val="accent3">
                    <a:lumMod val="50000"/>
                  </a:schemeClr>
                </a:solidFill>
              </a:rPr>
              <a:t>Bacelite</a:t>
            </a:r>
            <a:r>
              <a:rPr lang="en-US" b="1" dirty="0" smtClean="0">
                <a:solidFill>
                  <a:schemeClr val="accent3">
                    <a:lumMod val="50000"/>
                  </a:schemeClr>
                </a:solidFill>
              </a:rPr>
              <a:t> Ring</a:t>
            </a:r>
            <a:endParaRPr lang="en-US" b="1" dirty="0">
              <a:solidFill>
                <a:schemeClr val="accent3">
                  <a:lumMod val="50000"/>
                </a:schemeClr>
              </a:solidFill>
            </a:endParaRPr>
          </a:p>
        </p:txBody>
      </p:sp>
    </p:spTree>
    <p:extLst>
      <p:ext uri="{BB962C8B-B14F-4D97-AF65-F5344CB8AC3E}">
        <p14:creationId xmlns:p14="http://schemas.microsoft.com/office/powerpoint/2010/main" val="2840780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966237" cy="1143000"/>
          </a:xfrm>
        </p:spPr>
        <p:txBody>
          <a:bodyPr/>
          <a:lstStyle/>
          <a:p>
            <a:r>
              <a:rPr lang="en-US" dirty="0"/>
              <a:t>McDonald’s method</a:t>
            </a:r>
          </a:p>
        </p:txBody>
      </p:sp>
      <p:sp>
        <p:nvSpPr>
          <p:cNvPr id="3" name="Content Placeholder 2"/>
          <p:cNvSpPr>
            <a:spLocks noGrp="1"/>
          </p:cNvSpPr>
          <p:nvPr>
            <p:ph idx="1"/>
          </p:nvPr>
        </p:nvSpPr>
        <p:spPr>
          <a:xfrm>
            <a:off x="304800" y="1295400"/>
            <a:ext cx="6934200" cy="4830763"/>
          </a:xfrm>
        </p:spPr>
        <p:txBody>
          <a:bodyPr>
            <a:normAutofit fontScale="55000" lnSpcReduction="20000"/>
          </a:bodyPr>
          <a:lstStyle/>
          <a:p>
            <a:r>
              <a:rPr lang="en-US" altLang="en-US" dirty="0" smtClean="0">
                <a:solidFill>
                  <a:srgbClr val="00B050"/>
                </a:solidFill>
              </a:rPr>
              <a:t>1=</a:t>
            </a:r>
            <a:r>
              <a:rPr lang="en-US" dirty="0" smtClean="0"/>
              <a:t>the </a:t>
            </a:r>
            <a:r>
              <a:rPr lang="en-US" dirty="0"/>
              <a:t>classic McDonald’s method</a:t>
            </a:r>
            <a:endParaRPr lang="en-US" altLang="en-US" dirty="0" smtClean="0"/>
          </a:p>
          <a:p>
            <a:pPr marL="0" indent="0">
              <a:buNone/>
            </a:pPr>
            <a:r>
              <a:rPr lang="en-US" altLang="en-US" dirty="0" smtClean="0"/>
              <a:t>        with </a:t>
            </a:r>
            <a:r>
              <a:rPr lang="en-US" altLang="en-US" dirty="0"/>
              <a:t>a series of small </a:t>
            </a:r>
            <a:r>
              <a:rPr lang="en-US" altLang="en-US" dirty="0" smtClean="0"/>
              <a:t>bites = </a:t>
            </a:r>
            <a:r>
              <a:rPr lang="en-US" dirty="0"/>
              <a:t>Temporary </a:t>
            </a:r>
            <a:r>
              <a:rPr lang="en-US" dirty="0" err="1"/>
              <a:t>submucosal</a:t>
            </a:r>
            <a:r>
              <a:rPr lang="en-US" dirty="0"/>
              <a:t> </a:t>
            </a:r>
            <a:r>
              <a:rPr lang="en-US" i="1" dirty="0" err="1"/>
              <a:t>cerclage</a:t>
            </a:r>
            <a:endParaRPr lang="en-US" altLang="en-US" dirty="0" smtClean="0"/>
          </a:p>
          <a:p>
            <a:pPr marL="0" indent="0">
              <a:buNone/>
            </a:pPr>
            <a:r>
              <a:rPr lang="en-US" dirty="0">
                <a:solidFill>
                  <a:srgbClr val="FF0000"/>
                </a:solidFill>
              </a:rPr>
              <a:t> </a:t>
            </a:r>
            <a:r>
              <a:rPr lang="en-US" dirty="0" smtClean="0">
                <a:solidFill>
                  <a:srgbClr val="FF0000"/>
                </a:solidFill>
              </a:rPr>
              <a:t>      - 6-8 </a:t>
            </a:r>
            <a:r>
              <a:rPr lang="en-US" dirty="0">
                <a:solidFill>
                  <a:srgbClr val="002060"/>
                </a:solidFill>
              </a:rPr>
              <a:t>External </a:t>
            </a:r>
            <a:r>
              <a:rPr lang="en-US" dirty="0" smtClean="0">
                <a:solidFill>
                  <a:srgbClr val="002060"/>
                </a:solidFill>
              </a:rPr>
              <a:t>Bites </a:t>
            </a:r>
            <a:r>
              <a:rPr lang="en-US" dirty="0" smtClean="0">
                <a:solidFill>
                  <a:srgbClr val="FF0000"/>
                </a:solidFill>
              </a:rPr>
              <a:t>in </a:t>
            </a:r>
            <a:r>
              <a:rPr lang="en-US" dirty="0" err="1" smtClean="0">
                <a:solidFill>
                  <a:srgbClr val="FF0000"/>
                </a:solidFill>
              </a:rPr>
              <a:t>Submucosa</a:t>
            </a:r>
            <a:r>
              <a:rPr lang="en-US" dirty="0" smtClean="0">
                <a:solidFill>
                  <a:srgbClr val="FF0000"/>
                </a:solidFill>
              </a:rPr>
              <a:t>  </a:t>
            </a:r>
            <a:r>
              <a:rPr lang="en-US" dirty="0" smtClean="0"/>
              <a:t>beginning </a:t>
            </a:r>
            <a:r>
              <a:rPr lang="en-US" dirty="0"/>
              <a:t>at the 12 o’clock position. If the bites </a:t>
            </a:r>
            <a:r>
              <a:rPr lang="en-US" dirty="0" smtClean="0"/>
              <a:t>are taken </a:t>
            </a:r>
            <a:r>
              <a:rPr lang="en-US" dirty="0"/>
              <a:t>counterclockwise after the initial </a:t>
            </a:r>
            <a:r>
              <a:rPr lang="en-US" dirty="0" smtClean="0"/>
              <a:t>entry. </a:t>
            </a:r>
            <a:r>
              <a:rPr lang="en-US" dirty="0"/>
              <a:t>The knot is usually </a:t>
            </a:r>
            <a:r>
              <a:rPr lang="en-US" dirty="0" smtClean="0"/>
              <a:t>tied anteriorly</a:t>
            </a:r>
            <a:r>
              <a:rPr lang="en-US" dirty="0"/>
              <a:t>, with the ends left long for ease in </a:t>
            </a:r>
            <a:r>
              <a:rPr lang="en-US" dirty="0" smtClean="0"/>
              <a:t>later removal</a:t>
            </a:r>
          </a:p>
          <a:p>
            <a:pPr marL="0" indent="0">
              <a:buNone/>
            </a:pPr>
            <a:r>
              <a:rPr lang="en-US" dirty="0" smtClean="0">
                <a:solidFill>
                  <a:srgbClr val="FF0000"/>
                </a:solidFill>
              </a:rPr>
              <a:t>       - 4-5 External </a:t>
            </a:r>
            <a:r>
              <a:rPr lang="en-US" dirty="0">
                <a:solidFill>
                  <a:srgbClr val="FF0000"/>
                </a:solidFill>
              </a:rPr>
              <a:t>Bites in </a:t>
            </a:r>
            <a:r>
              <a:rPr lang="en-US" dirty="0" err="1" smtClean="0">
                <a:solidFill>
                  <a:srgbClr val="FF0000"/>
                </a:solidFill>
              </a:rPr>
              <a:t>Submucosa</a:t>
            </a:r>
            <a:endParaRPr lang="en-US" dirty="0">
              <a:solidFill>
                <a:srgbClr val="FF0000"/>
              </a:solidFill>
            </a:endParaRPr>
          </a:p>
          <a:p>
            <a:pPr marL="0" indent="0">
              <a:buNone/>
            </a:pPr>
            <a:r>
              <a:rPr lang="en-US" dirty="0" smtClean="0">
                <a:solidFill>
                  <a:srgbClr val="FF0000"/>
                </a:solidFill>
              </a:rPr>
              <a:t>       - 3 External </a:t>
            </a:r>
            <a:r>
              <a:rPr lang="en-US" dirty="0">
                <a:solidFill>
                  <a:srgbClr val="FF0000"/>
                </a:solidFill>
              </a:rPr>
              <a:t>Bites in </a:t>
            </a:r>
            <a:r>
              <a:rPr lang="en-US" dirty="0" err="1" smtClean="0">
                <a:solidFill>
                  <a:srgbClr val="FF0000"/>
                </a:solidFill>
              </a:rPr>
              <a:t>Submucosa</a:t>
            </a:r>
            <a:r>
              <a:rPr lang="en-US" dirty="0" smtClean="0">
                <a:solidFill>
                  <a:srgbClr val="FF0000"/>
                </a:solidFill>
              </a:rPr>
              <a:t> </a:t>
            </a:r>
            <a:r>
              <a:rPr lang="en-US" b="1" dirty="0"/>
              <a:t> </a:t>
            </a:r>
            <a:r>
              <a:rPr lang="en-US" b="1" dirty="0" smtClean="0"/>
              <a:t>--  </a:t>
            </a:r>
            <a:r>
              <a:rPr lang="en-US" b="1" dirty="0"/>
              <a:t>three encircling cervical “</a:t>
            </a:r>
            <a:r>
              <a:rPr lang="en-US" b="1" dirty="0" smtClean="0"/>
              <a:t>bites</a:t>
            </a:r>
          </a:p>
          <a:p>
            <a:pPr marL="0" indent="0">
              <a:buNone/>
            </a:pPr>
            <a:endParaRPr lang="en-US" dirty="0" smtClean="0">
              <a:solidFill>
                <a:srgbClr val="FF0000"/>
              </a:solidFill>
            </a:endParaRPr>
          </a:p>
          <a:p>
            <a:pPr marL="0" indent="0">
              <a:buNone/>
            </a:pPr>
            <a:endParaRPr lang="en-US" dirty="0">
              <a:solidFill>
                <a:srgbClr val="FF0000"/>
              </a:solidFill>
            </a:endParaRPr>
          </a:p>
          <a:p>
            <a:pPr marL="0" indent="0">
              <a:buNone/>
            </a:pPr>
            <a:endParaRPr lang="en-US" dirty="0" smtClean="0">
              <a:solidFill>
                <a:srgbClr val="FF0000"/>
              </a:solidFill>
            </a:endParaRPr>
          </a:p>
          <a:p>
            <a:r>
              <a:rPr lang="en-US" dirty="0" smtClean="0">
                <a:solidFill>
                  <a:srgbClr val="00B050"/>
                </a:solidFill>
              </a:rPr>
              <a:t>2=</a:t>
            </a:r>
            <a:r>
              <a:rPr lang="en-US" altLang="en-US" dirty="0" smtClean="0"/>
              <a:t>4 </a:t>
            </a:r>
            <a:r>
              <a:rPr lang="en-US" altLang="en-US" dirty="0"/>
              <a:t>large bites of cervical tissue (4-steps</a:t>
            </a:r>
            <a:r>
              <a:rPr lang="en-US" altLang="en-US" dirty="0" smtClean="0"/>
              <a:t>) -- </a:t>
            </a:r>
            <a:r>
              <a:rPr lang="en-US" altLang="en-US" dirty="0"/>
              <a:t>least likely </a:t>
            </a:r>
            <a:r>
              <a:rPr lang="en-US" altLang="en-US" dirty="0" smtClean="0"/>
              <a:t>to </a:t>
            </a:r>
            <a:r>
              <a:rPr lang="en-US" altLang="en-US" dirty="0"/>
              <a:t>tear should uterine contractions </a:t>
            </a:r>
            <a:r>
              <a:rPr lang="en-US" altLang="en-US" dirty="0" smtClean="0"/>
              <a:t>appear</a:t>
            </a:r>
          </a:p>
          <a:p>
            <a:endParaRPr lang="en-US" dirty="0"/>
          </a:p>
          <a:p>
            <a:endParaRPr lang="en-US" dirty="0"/>
          </a:p>
          <a:p>
            <a:r>
              <a:rPr lang="en-US" dirty="0" smtClean="0">
                <a:solidFill>
                  <a:srgbClr val="00B050"/>
                </a:solidFill>
              </a:rPr>
              <a:t>3= </a:t>
            </a:r>
            <a:r>
              <a:rPr lang="en-US" dirty="0" smtClean="0">
                <a:solidFill>
                  <a:srgbClr val="FF0000"/>
                </a:solidFill>
              </a:rPr>
              <a:t>the </a:t>
            </a:r>
            <a:r>
              <a:rPr lang="en-US" dirty="0">
                <a:solidFill>
                  <a:srgbClr val="002060"/>
                </a:solidFill>
              </a:rPr>
              <a:t>modified </a:t>
            </a:r>
            <a:r>
              <a:rPr lang="en-US" dirty="0" smtClean="0">
                <a:solidFill>
                  <a:srgbClr val="FF0000"/>
                </a:solidFill>
              </a:rPr>
              <a:t>McDonald’s= </a:t>
            </a:r>
            <a:r>
              <a:rPr lang="en-US" dirty="0" err="1" smtClean="0">
                <a:solidFill>
                  <a:srgbClr val="FF0000"/>
                </a:solidFill>
              </a:rPr>
              <a:t>cerclage</a:t>
            </a:r>
            <a:r>
              <a:rPr lang="en-US" dirty="0" smtClean="0">
                <a:solidFill>
                  <a:srgbClr val="FF0000"/>
                </a:solidFill>
              </a:rPr>
              <a:t> </a:t>
            </a:r>
            <a:r>
              <a:rPr lang="en-US" dirty="0">
                <a:solidFill>
                  <a:srgbClr val="FF0000"/>
                </a:solidFill>
              </a:rPr>
              <a:t>emergency cervical </a:t>
            </a:r>
            <a:r>
              <a:rPr lang="en-US" dirty="0" err="1">
                <a:solidFill>
                  <a:srgbClr val="FF0000"/>
                </a:solidFill>
              </a:rPr>
              <a:t>cerclage</a:t>
            </a:r>
            <a:r>
              <a:rPr lang="en-US" dirty="0">
                <a:solidFill>
                  <a:srgbClr val="FF0000"/>
                </a:solidFill>
              </a:rPr>
              <a:t>, </a:t>
            </a:r>
          </a:p>
        </p:txBody>
      </p:sp>
      <p:pic>
        <p:nvPicPr>
          <p:cNvPr id="2051" name="Picture 3" descr="C:\Users\Administrator\Desktop\mcdonal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7251" y="76200"/>
            <a:ext cx="1685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dministrator\Desktop\mcdonal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656" y="4997594"/>
            <a:ext cx="168592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dministrator\Desktop\mcdonal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0366" y="2667000"/>
            <a:ext cx="1713634"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21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1"/>
          <p:cNvSpPr>
            <a:spLocks noGrp="1" noChangeArrowheads="1"/>
          </p:cNvSpPr>
          <p:nvPr>
            <p:ph type="title" idx="4294967295"/>
          </p:nvPr>
        </p:nvSpPr>
        <p:spPr>
          <a:xfrm>
            <a:off x="152400" y="117764"/>
            <a:ext cx="3200400" cy="762000"/>
          </a:xfrm>
        </p:spPr>
        <p:txBody>
          <a:bodyPr anchor="b">
            <a:noAutofit/>
          </a:bodyPr>
          <a:lstStyle/>
          <a:p>
            <a:pPr algn="l"/>
            <a:r>
              <a:rPr lang="en-US" sz="2000" b="1" dirty="0" smtClean="0"/>
              <a:t>The </a:t>
            </a:r>
            <a:r>
              <a:rPr lang="en-US" sz="2000" b="1" dirty="0"/>
              <a:t>classic </a:t>
            </a:r>
            <a:r>
              <a:rPr lang="en-US" altLang="en-US" sz="2000" b="1" dirty="0" smtClean="0">
                <a:latin typeface="Times New Roman" pitchFamily="18" charset="0"/>
                <a:cs typeface="Times New Roman" pitchFamily="18" charset="0"/>
              </a:rPr>
              <a:t>Macdonald </a:t>
            </a:r>
            <a:r>
              <a:rPr lang="en-US" altLang="en-US" sz="2000" b="1" dirty="0" err="1" smtClean="0">
                <a:latin typeface="Times New Roman" pitchFamily="18" charset="0"/>
                <a:cs typeface="Times New Roman" pitchFamily="18" charset="0"/>
              </a:rPr>
              <a:t>cerclage</a:t>
            </a:r>
            <a:r>
              <a:rPr lang="en-US" altLang="en-US" sz="2000" b="1" dirty="0" smtClean="0">
                <a:latin typeface="Times New Roman" pitchFamily="18" charset="0"/>
                <a:cs typeface="Times New Roman" pitchFamily="18" charset="0"/>
              </a:rPr>
              <a:t> procedure (1963)</a:t>
            </a:r>
          </a:p>
        </p:txBody>
      </p:sp>
      <p:sp>
        <p:nvSpPr>
          <p:cNvPr id="340995" name="Text Placeholder 3"/>
          <p:cNvSpPr>
            <a:spLocks noGrp="1" noChangeArrowheads="1"/>
          </p:cNvSpPr>
          <p:nvPr>
            <p:ph type="body" sz="half" idx="4294967295"/>
          </p:nvPr>
        </p:nvSpPr>
        <p:spPr>
          <a:xfrm>
            <a:off x="152401" y="1219200"/>
            <a:ext cx="2819400" cy="3763963"/>
          </a:xfrm>
        </p:spPr>
        <p:txBody>
          <a:bodyPr>
            <a:normAutofit/>
          </a:bodyPr>
          <a:lstStyle/>
          <a:p>
            <a:pPr marL="0" indent="0" eaLnBrk="1" hangingPunct="1">
              <a:buFontTx/>
              <a:buNone/>
            </a:pPr>
            <a:r>
              <a:rPr lang="en-US" altLang="en-US" sz="1800" dirty="0" smtClean="0">
                <a:latin typeface="Times New Roman" pitchFamily="18" charset="0"/>
                <a:cs typeface="Times New Roman" pitchFamily="18" charset="0"/>
              </a:rPr>
              <a:t>Running suture placed in the body of the cervix near the internal </a:t>
            </a:r>
            <a:r>
              <a:rPr lang="en-US" altLang="en-US" sz="1800" dirty="0" err="1" smtClean="0">
                <a:latin typeface="Times New Roman" pitchFamily="18" charset="0"/>
                <a:cs typeface="Times New Roman" pitchFamily="18" charset="0"/>
              </a:rPr>
              <a:t>os</a:t>
            </a:r>
            <a:r>
              <a:rPr lang="en-US" altLang="en-US" sz="1800" dirty="0" smtClean="0">
                <a:latin typeface="Times New Roman" pitchFamily="18" charset="0"/>
                <a:cs typeface="Times New Roman" pitchFamily="18" charset="0"/>
              </a:rPr>
              <a:t> to encircle the cervix . Its tightened to reduce the cervical canal to  5-10mm</a:t>
            </a:r>
          </a:p>
        </p:txBody>
      </p:sp>
      <p:pic>
        <p:nvPicPr>
          <p:cNvPr id="340996" name="Content Placeholder 6"/>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228601" y="2895600"/>
            <a:ext cx="2590800" cy="3166402"/>
          </a:xfrm>
        </p:spPr>
      </p:pic>
      <p:pic>
        <p:nvPicPr>
          <p:cNvPr id="5" name="Picture 2" descr="C:\Documents and Settings\mmhennawy\Desktop\cercccl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029837"/>
            <a:ext cx="3664528" cy="482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257800" y="0"/>
            <a:ext cx="3131127" cy="2308324"/>
          </a:xfrm>
          <a:prstGeom prst="rect">
            <a:avLst/>
          </a:prstGeom>
        </p:spPr>
        <p:txBody>
          <a:bodyPr wrap="square">
            <a:spAutoFit/>
          </a:bodyPr>
          <a:lstStyle/>
          <a:p>
            <a:pPr>
              <a:defRPr/>
            </a:pPr>
            <a:r>
              <a:rPr lang="en-US" b="1" dirty="0" smtClean="0"/>
              <a:t>Three </a:t>
            </a:r>
            <a:r>
              <a:rPr lang="en-US" b="1" dirty="0"/>
              <a:t>encircling cervical “bites</a:t>
            </a:r>
            <a:endParaRPr lang="en-US" dirty="0" smtClean="0"/>
          </a:p>
          <a:p>
            <a:pPr>
              <a:defRPr/>
            </a:pPr>
            <a:r>
              <a:rPr lang="en-US" sz="1400" dirty="0" smtClean="0"/>
              <a:t>They</a:t>
            </a:r>
            <a:r>
              <a:rPr lang="en-US" sz="1400" dirty="0"/>
              <a:t>: </a:t>
            </a:r>
            <a:r>
              <a:rPr lang="en-US" sz="1400" dirty="0" smtClean="0"/>
              <a:t> produce </a:t>
            </a:r>
            <a:r>
              <a:rPr lang="en-US" sz="1400" dirty="0"/>
              <a:t>less penetrating </a:t>
            </a:r>
            <a:r>
              <a:rPr lang="en-US" sz="1400" dirty="0" smtClean="0"/>
              <a:t>injury less </a:t>
            </a:r>
            <a:r>
              <a:rPr lang="en-US" sz="1400" dirty="0"/>
              <a:t>manipulation of the </a:t>
            </a:r>
            <a:r>
              <a:rPr lang="en-US" sz="1400" dirty="0" smtClean="0"/>
              <a:t>cervix are </a:t>
            </a:r>
            <a:r>
              <a:rPr lang="en-US" sz="1400" dirty="0"/>
              <a:t>simpler and quicker to </a:t>
            </a:r>
            <a:r>
              <a:rPr lang="en-US" sz="1400" dirty="0" smtClean="0"/>
              <a:t>perform offer </a:t>
            </a:r>
            <a:r>
              <a:rPr lang="en-US" sz="1400" dirty="0"/>
              <a:t>less opportunity for the </a:t>
            </a:r>
            <a:r>
              <a:rPr lang="en-US" sz="1400" dirty="0" err="1"/>
              <a:t>cerclage</a:t>
            </a:r>
            <a:r>
              <a:rPr lang="en-US" sz="1400" dirty="0"/>
              <a:t> tape to get twisted </a:t>
            </a:r>
            <a:r>
              <a:rPr lang="en-US" sz="1400" dirty="0" smtClean="0"/>
              <a:t> permit </a:t>
            </a:r>
            <a:r>
              <a:rPr lang="en-US" sz="1400" dirty="0"/>
              <a:t>a small gap between the two final exit points of the tape (at 5 o’clock and 7 o’clock), which allows for easier cinching and tightening of the </a:t>
            </a:r>
            <a:r>
              <a:rPr lang="en-US" sz="1400" dirty="0" err="1"/>
              <a:t>cerclage</a:t>
            </a:r>
            <a:r>
              <a:rPr lang="en-US" sz="1400" dirty="0"/>
              <a:t> </a:t>
            </a:r>
          </a:p>
        </p:txBody>
      </p:sp>
    </p:spTree>
    <p:extLst>
      <p:ext uri="{BB962C8B-B14F-4D97-AF65-F5344CB8AC3E}">
        <p14:creationId xmlns:p14="http://schemas.microsoft.com/office/powerpoint/2010/main" val="1592120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0000"/>
                </a:solidFill>
              </a:rPr>
              <a:t>Greece </a:t>
            </a:r>
            <a:r>
              <a:rPr lang="en-US" dirty="0" err="1" smtClean="0">
                <a:solidFill>
                  <a:srgbClr val="FF0000"/>
                </a:solidFill>
              </a:rPr>
              <a:t>cerclage</a:t>
            </a:r>
            <a:r>
              <a:rPr lang="en-US" dirty="0" smtClean="0">
                <a:solidFill>
                  <a:srgbClr val="FF0000"/>
                </a:solidFill>
              </a:rPr>
              <a:t/>
            </a:r>
            <a:br>
              <a:rPr lang="en-US" dirty="0" smtClean="0">
                <a:solidFill>
                  <a:srgbClr val="FF0000"/>
                </a:solidFill>
              </a:rPr>
            </a:br>
            <a:r>
              <a:rPr lang="en-US" dirty="0" smtClean="0">
                <a:solidFill>
                  <a:srgbClr val="FF0000"/>
                </a:solidFill>
              </a:rPr>
              <a:t>2 </a:t>
            </a:r>
            <a:r>
              <a:rPr lang="en-US" dirty="0">
                <a:solidFill>
                  <a:srgbClr val="002060"/>
                </a:solidFill>
              </a:rPr>
              <a:t>Internal bites </a:t>
            </a:r>
            <a:r>
              <a:rPr lang="en-US" dirty="0">
                <a:solidFill>
                  <a:srgbClr val="FF0000"/>
                </a:solidFill>
              </a:rPr>
              <a:t>in </a:t>
            </a:r>
            <a:r>
              <a:rPr lang="en-US" dirty="0" err="1">
                <a:solidFill>
                  <a:srgbClr val="FF0000"/>
                </a:solidFill>
              </a:rPr>
              <a:t>submucosa</a:t>
            </a:r>
            <a:r>
              <a:rPr lang="en-US" dirty="0">
                <a:solidFill>
                  <a:srgbClr val="FF0000"/>
                </a:solidFill>
              </a:rPr>
              <a:t/>
            </a:r>
            <a:br>
              <a:rPr lang="en-US" dirty="0">
                <a:solidFill>
                  <a:srgbClr val="FF0000"/>
                </a:solidFill>
              </a:rPr>
            </a:br>
            <a:endParaRPr lang="en-US" dirty="0"/>
          </a:p>
        </p:txBody>
      </p:sp>
      <p:sp>
        <p:nvSpPr>
          <p:cNvPr id="3" name="Content Placeholder 2"/>
          <p:cNvSpPr>
            <a:spLocks noGrp="1"/>
          </p:cNvSpPr>
          <p:nvPr>
            <p:ph idx="1"/>
          </p:nvPr>
        </p:nvSpPr>
        <p:spPr/>
        <p:txBody>
          <a:bodyPr/>
          <a:lstStyle/>
          <a:p>
            <a:endParaRPr lang="en-US" dirty="0"/>
          </a:p>
        </p:txBody>
      </p:sp>
      <p:pic>
        <p:nvPicPr>
          <p:cNvPr id="4" name="Picture 3" descr="C:\Users\Administrator\Desktop\modified cercl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295401"/>
            <a:ext cx="4724400"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C:\Users\Administrator\Desktop\mcdonal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667000"/>
            <a:ext cx="1685925"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46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noChangeArrowheads="1"/>
          </p:cNvSpPr>
          <p:nvPr>
            <p:ph type="title"/>
          </p:nvPr>
        </p:nvSpPr>
        <p:spPr/>
        <p:txBody>
          <a:bodyPr>
            <a:normAutofit/>
          </a:bodyPr>
          <a:lstStyle/>
          <a:p>
            <a:pPr>
              <a:defRPr/>
            </a:pPr>
            <a:r>
              <a:rPr lang="en-US" altLang="en-US" dirty="0" smtClean="0"/>
              <a:t>Espinosa Flores</a:t>
            </a:r>
            <a:r>
              <a:rPr lang="en-US" altLang="en-US" dirty="0"/>
              <a:t> </a:t>
            </a:r>
            <a:r>
              <a:rPr lang="en-US" altLang="en-US" dirty="0" smtClean="0"/>
              <a:t>technique</a:t>
            </a:r>
            <a:endParaRPr lang="ar-EG" altLang="en-US" dirty="0" smtClean="0"/>
          </a:p>
        </p:txBody>
      </p:sp>
      <p:sp>
        <p:nvSpPr>
          <p:cNvPr id="18435" name="Content Placeholder 2"/>
          <p:cNvSpPr>
            <a:spLocks noGrp="1" noChangeArrowheads="1"/>
          </p:cNvSpPr>
          <p:nvPr>
            <p:ph idx="1"/>
          </p:nvPr>
        </p:nvSpPr>
        <p:spPr>
          <a:xfrm>
            <a:off x="457200" y="1600200"/>
            <a:ext cx="6553200" cy="4953000"/>
          </a:xfrm>
        </p:spPr>
        <p:txBody>
          <a:bodyPr/>
          <a:lstStyle/>
          <a:p>
            <a:r>
              <a:rPr lang="en-US" altLang="en-US" sz="2400" dirty="0" smtClean="0"/>
              <a:t>Suture is inserted  as  high as possible  using 2 bites at 9 o’clock and 3 o’clock</a:t>
            </a:r>
          </a:p>
          <a:p>
            <a:r>
              <a:rPr lang="en-US" altLang="en-US" sz="2400" dirty="0" smtClean="0"/>
              <a:t>The suture may tied over anterior or posterior aspect of the cervix</a:t>
            </a:r>
            <a:endParaRPr lang="ar-EG" altLang="en-US" sz="2400" dirty="0" smtClean="0">
              <a:cs typeface="Arial" pitchFamily="34" charset="0"/>
            </a:endParaRPr>
          </a:p>
          <a:p>
            <a:r>
              <a:rPr lang="en-US" altLang="en-US" sz="2400" dirty="0" smtClean="0">
                <a:solidFill>
                  <a:srgbClr val="FF0000"/>
                </a:solidFill>
              </a:rPr>
              <a:t>elective</a:t>
            </a:r>
            <a:r>
              <a:rPr lang="en-US" altLang="en-US" sz="2400" dirty="0" smtClean="0"/>
              <a:t> cervical </a:t>
            </a:r>
            <a:r>
              <a:rPr lang="en-US" altLang="en-US" sz="2400" dirty="0" err="1" smtClean="0"/>
              <a:t>cerclage</a:t>
            </a:r>
            <a:r>
              <a:rPr lang="en-US" altLang="en-US" sz="2400" dirty="0" smtClean="0"/>
              <a:t> by Espinosa-  techniques </a:t>
            </a:r>
          </a:p>
          <a:p>
            <a:r>
              <a:rPr lang="en-US" altLang="en-US" sz="2400" dirty="0" smtClean="0">
                <a:solidFill>
                  <a:srgbClr val="FF0000"/>
                </a:solidFill>
              </a:rPr>
              <a:t>emergency</a:t>
            </a:r>
            <a:r>
              <a:rPr lang="en-US" altLang="en-US" sz="2400" dirty="0" smtClean="0"/>
              <a:t> </a:t>
            </a:r>
            <a:r>
              <a:rPr lang="en-US" altLang="en-US" sz="2400" dirty="0" err="1" smtClean="0"/>
              <a:t>cerclage</a:t>
            </a:r>
            <a:r>
              <a:rPr lang="en-US" altLang="en-US" sz="2400" dirty="0" smtClean="0"/>
              <a:t> with Espinosa-Flores modified technique </a:t>
            </a:r>
            <a:endParaRPr lang="ar-EG" altLang="en-US" sz="2400" dirty="0" smtClean="0"/>
          </a:p>
        </p:txBody>
      </p:sp>
      <p:pic>
        <p:nvPicPr>
          <p:cNvPr id="18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8900" y="5257800"/>
            <a:ext cx="14351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8" descr="wspinson cercl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6925" y="2362200"/>
            <a:ext cx="1997075"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539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Nadkarni</a:t>
            </a:r>
            <a:r>
              <a:rPr lang="en-US" dirty="0" smtClean="0"/>
              <a:t> </a:t>
            </a:r>
            <a:r>
              <a:rPr lang="en-US" dirty="0" err="1" smtClean="0"/>
              <a:t>cerclage</a:t>
            </a:r>
            <a:endParaRPr lang="en-US" dirty="0"/>
          </a:p>
        </p:txBody>
      </p:sp>
      <p:sp>
        <p:nvSpPr>
          <p:cNvPr id="3" name="Content Placeholder 2"/>
          <p:cNvSpPr>
            <a:spLocks noGrp="1"/>
          </p:cNvSpPr>
          <p:nvPr>
            <p:ph idx="1"/>
          </p:nvPr>
        </p:nvSpPr>
        <p:spPr/>
        <p:txBody>
          <a:bodyPr>
            <a:normAutofit/>
          </a:bodyPr>
          <a:lstStyle/>
          <a:p>
            <a:pPr>
              <a:defRPr/>
            </a:pPr>
            <a:r>
              <a:rPr lang="en-US" dirty="0" smtClean="0"/>
              <a:t>He placed </a:t>
            </a:r>
            <a:r>
              <a:rPr lang="en-US" dirty="0"/>
              <a:t>the steel wire loop </a:t>
            </a:r>
            <a:r>
              <a:rPr lang="en-US" dirty="0" smtClean="0"/>
              <a:t>2cm above the </a:t>
            </a:r>
            <a:r>
              <a:rPr lang="en-US" dirty="0"/>
              <a:t> </a:t>
            </a:r>
            <a:r>
              <a:rPr lang="en-US" dirty="0" smtClean="0"/>
              <a:t>external </a:t>
            </a:r>
            <a:r>
              <a:rPr lang="en-US" dirty="0" err="1"/>
              <a:t>os</a:t>
            </a:r>
            <a:r>
              <a:rPr lang="en-US" dirty="0"/>
              <a:t> claiming it to </a:t>
            </a:r>
            <a:r>
              <a:rPr lang="en-US" dirty="0" smtClean="0"/>
              <a:t>be </a:t>
            </a:r>
            <a:r>
              <a:rPr lang="en-US" dirty="0"/>
              <a:t>at the </a:t>
            </a:r>
            <a:r>
              <a:rPr lang="en-US" dirty="0" smtClean="0"/>
              <a:t>level </a:t>
            </a:r>
            <a:r>
              <a:rPr lang="en-US" dirty="0"/>
              <a:t>of histological internal </a:t>
            </a:r>
            <a:r>
              <a:rPr lang="en-US" dirty="0" err="1" smtClean="0"/>
              <a:t>os</a:t>
            </a:r>
            <a:r>
              <a:rPr lang="ar-EG" dirty="0" smtClean="0"/>
              <a:t> </a:t>
            </a:r>
            <a:r>
              <a:rPr lang="en-US" dirty="0" smtClean="0"/>
              <a:t>by twisting </a:t>
            </a:r>
            <a:r>
              <a:rPr lang="en-US" dirty="0" smtClean="0">
                <a:solidFill>
                  <a:srgbClr val="00B050"/>
                </a:solidFill>
              </a:rPr>
              <a:t>steel wire</a:t>
            </a:r>
            <a:r>
              <a:rPr lang="en-US" dirty="0" smtClean="0"/>
              <a:t>. </a:t>
            </a:r>
            <a:endParaRPr lang="en-US" dirty="0"/>
          </a:p>
        </p:txBody>
      </p:sp>
      <p:pic>
        <p:nvPicPr>
          <p:cNvPr id="1026" name="Picture 2" descr="C:\Users\Administrator\Desktop\narkard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105" y="3962400"/>
            <a:ext cx="7429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685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35983" y="0"/>
            <a:ext cx="1828799"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itle 1"/>
          <p:cNvSpPr>
            <a:spLocks noGrp="1"/>
          </p:cNvSpPr>
          <p:nvPr>
            <p:ph type="title"/>
          </p:nvPr>
        </p:nvSpPr>
        <p:spPr>
          <a:xfrm>
            <a:off x="457200" y="0"/>
            <a:ext cx="6705600" cy="1143000"/>
          </a:xfrm>
        </p:spPr>
        <p:txBody>
          <a:bodyPr>
            <a:normAutofit fontScale="90000"/>
          </a:bodyPr>
          <a:lstStyle/>
          <a:p>
            <a:r>
              <a:rPr lang="en-US" dirty="0" smtClean="0"/>
              <a:t>Ty-Wrap Cable or Tie </a:t>
            </a:r>
            <a:r>
              <a:rPr lang="en-US" dirty="0" err="1" smtClean="0"/>
              <a:t>Cerclage</a:t>
            </a:r>
            <a:endParaRPr lang="en-US" dirty="0" smtClean="0"/>
          </a:p>
        </p:txBody>
      </p:sp>
      <p:sp>
        <p:nvSpPr>
          <p:cNvPr id="138244" name="Content Placeholder 2"/>
          <p:cNvSpPr>
            <a:spLocks noGrp="1"/>
          </p:cNvSpPr>
          <p:nvPr>
            <p:ph idx="1"/>
          </p:nvPr>
        </p:nvSpPr>
        <p:spPr>
          <a:xfrm>
            <a:off x="76200" y="1219200"/>
            <a:ext cx="6629399" cy="5486400"/>
          </a:xfrm>
        </p:spPr>
        <p:txBody>
          <a:bodyPr>
            <a:noAutofit/>
          </a:bodyPr>
          <a:lstStyle/>
          <a:p>
            <a:r>
              <a:rPr lang="en-US" sz="2000" dirty="0" smtClean="0"/>
              <a:t>Commercially available plastic sling (Ty-wrap or cable ties).</a:t>
            </a:r>
          </a:p>
          <a:p>
            <a:r>
              <a:rPr lang="en-US" sz="2000" dirty="0" smtClean="0"/>
              <a:t> (A) </a:t>
            </a:r>
            <a:r>
              <a:rPr lang="en-US" sz="2000" dirty="0" err="1" smtClean="0"/>
              <a:t>Ensambled</a:t>
            </a:r>
            <a:r>
              <a:rPr lang="en-US" sz="2000" dirty="0" smtClean="0"/>
              <a:t>, ready to be placed around the cervix. </a:t>
            </a:r>
            <a:endParaRPr lang="en-US" sz="2000" dirty="0"/>
          </a:p>
          <a:p>
            <a:r>
              <a:rPr lang="en-US" sz="2000" dirty="0" smtClean="0"/>
              <a:t>(B) Detail of the sling shows a flexible tape section (T) with teeth that engage with a pawl in the head (H) to form a ratchet so that as the free end of the tape section is pulled, the tie-wrap tightens and does not come undone.</a:t>
            </a:r>
          </a:p>
          <a:p>
            <a:endParaRPr lang="en-US" sz="2000" dirty="0" smtClean="0"/>
          </a:p>
          <a:p>
            <a:endParaRPr lang="en-US" sz="2000" dirty="0"/>
          </a:p>
          <a:p>
            <a:pPr marL="0" indent="0">
              <a:buNone/>
            </a:pPr>
            <a:endParaRPr lang="en-US" sz="2000" dirty="0"/>
          </a:p>
          <a:p>
            <a:r>
              <a:rPr lang="en-US" sz="2000" dirty="0"/>
              <a:t>(A) </a:t>
            </a:r>
            <a:r>
              <a:rPr lang="en-US" sz="2000" dirty="0" smtClean="0"/>
              <a:t>showing </a:t>
            </a:r>
            <a:r>
              <a:rPr lang="en-US" sz="2000" dirty="0"/>
              <a:t>the final position of the plastic sling in the cervix. (B) </a:t>
            </a:r>
            <a:r>
              <a:rPr lang="en-US" sz="2000" dirty="0" err="1"/>
              <a:t>Transvaginal</a:t>
            </a:r>
            <a:r>
              <a:rPr lang="en-US" sz="2000" dirty="0"/>
              <a:t> ultrasound a week later shows the</a:t>
            </a:r>
          </a:p>
          <a:p>
            <a:r>
              <a:rPr lang="en-US" sz="2000" dirty="0"/>
              <a:t>shadow of the plastic sling (S) and a cervical length of 26 mm.</a:t>
            </a:r>
          </a:p>
          <a:p>
            <a:endParaRPr lang="en-US" sz="2000" dirty="0" smtClean="0"/>
          </a:p>
        </p:txBody>
      </p:sp>
      <p:pic>
        <p:nvPicPr>
          <p:cNvPr id="5"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5222875"/>
            <a:ext cx="2694709"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5286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0"/>
            <a:ext cx="8229600" cy="1143000"/>
          </a:xfrm>
        </p:spPr>
        <p:txBody>
          <a:bodyPr/>
          <a:lstStyle/>
          <a:p>
            <a:r>
              <a:rPr lang="en-US" altLang="en-US" dirty="0" smtClean="0"/>
              <a:t>A </a:t>
            </a:r>
            <a:r>
              <a:rPr lang="en-US" altLang="en-US" dirty="0" err="1" smtClean="0"/>
              <a:t>Cerclage</a:t>
            </a:r>
            <a:r>
              <a:rPr lang="en-US" altLang="en-US" dirty="0" smtClean="0"/>
              <a:t>  </a:t>
            </a:r>
            <a:r>
              <a:rPr lang="en-US" altLang="en-US" dirty="0" err="1" smtClean="0"/>
              <a:t>Pessary</a:t>
            </a:r>
            <a:endParaRPr lang="en-US" altLang="en-US" dirty="0" smtClean="0"/>
          </a:p>
        </p:txBody>
      </p:sp>
      <p:sp>
        <p:nvSpPr>
          <p:cNvPr id="171011" name="Rectangle 3"/>
          <p:cNvSpPr>
            <a:spLocks noGrp="1" noChangeArrowheads="1"/>
          </p:cNvSpPr>
          <p:nvPr>
            <p:ph type="body" idx="1"/>
          </p:nvPr>
        </p:nvSpPr>
        <p:spPr>
          <a:xfrm>
            <a:off x="0" y="1066800"/>
            <a:ext cx="8077200" cy="5410200"/>
          </a:xfrm>
        </p:spPr>
        <p:txBody>
          <a:bodyPr/>
          <a:lstStyle/>
          <a:p>
            <a:pPr>
              <a:lnSpc>
                <a:spcPct val="80000"/>
              </a:lnSpc>
            </a:pPr>
            <a:r>
              <a:rPr lang="en-US" altLang="en-US" sz="1600" dirty="0" smtClean="0"/>
              <a:t>It is made of silicone in a ring shape. It is placed around the cervix to support the cervix and keep it from further dilation. It is easily inserted and removed by a physician during a vaginal exam without a need for anesthesia</a:t>
            </a:r>
            <a:br>
              <a:rPr lang="en-US" altLang="en-US" sz="1600" dirty="0" smtClean="0"/>
            </a:br>
            <a:r>
              <a:rPr lang="en-US" altLang="en-US" sz="1600" dirty="0" smtClean="0"/>
              <a:t> </a:t>
            </a:r>
          </a:p>
          <a:p>
            <a:pPr>
              <a:lnSpc>
                <a:spcPct val="80000"/>
              </a:lnSpc>
            </a:pPr>
            <a:r>
              <a:rPr lang="en-US" altLang="en-US" sz="1600" dirty="0" smtClean="0"/>
              <a:t>Using </a:t>
            </a:r>
            <a:r>
              <a:rPr lang="en-US" altLang="en-US" sz="1600" dirty="0" err="1" smtClean="0"/>
              <a:t>transvaginal</a:t>
            </a:r>
            <a:r>
              <a:rPr lang="en-US" altLang="en-US" sz="1600" dirty="0" smtClean="0"/>
              <a:t> </a:t>
            </a:r>
            <a:r>
              <a:rPr lang="en-US" altLang="en-US" sz="1600" dirty="0" err="1" smtClean="0"/>
              <a:t>sonography</a:t>
            </a:r>
            <a:r>
              <a:rPr lang="en-US" altLang="en-US" sz="1600" dirty="0" smtClean="0"/>
              <a:t> in recumbent or upright position we have established normal values for the cervical length and the opening of the cervical </a:t>
            </a:r>
            <a:r>
              <a:rPr lang="en-US" altLang="en-US" sz="1600" dirty="0" err="1" smtClean="0"/>
              <a:t>os</a:t>
            </a:r>
            <a:r>
              <a:rPr lang="en-US" altLang="en-US" sz="1600" dirty="0" smtClean="0"/>
              <a:t> for singleton and twin pregnancies. Low values of the cervical length and high values of the opening of the cervical </a:t>
            </a:r>
            <a:r>
              <a:rPr lang="en-US" altLang="en-US" sz="1600" dirty="0" err="1" smtClean="0"/>
              <a:t>os</a:t>
            </a:r>
            <a:r>
              <a:rPr lang="en-US" altLang="en-US" sz="1600" dirty="0" smtClean="0"/>
              <a:t> (funneling) help identify patients who may benefit from </a:t>
            </a:r>
            <a:r>
              <a:rPr lang="en-US" altLang="en-US" sz="1600" dirty="0" err="1" smtClean="0"/>
              <a:t>pessary</a:t>
            </a:r>
            <a:r>
              <a:rPr lang="en-US" altLang="en-US" sz="1600" dirty="0" smtClean="0"/>
              <a:t> placement (see graphs below). </a:t>
            </a:r>
            <a:br>
              <a:rPr lang="en-US" altLang="en-US" sz="1600" dirty="0" smtClean="0"/>
            </a:br>
            <a:r>
              <a:rPr lang="en-US" altLang="en-US" sz="1600" dirty="0" smtClean="0"/>
              <a:t/>
            </a:r>
            <a:br>
              <a:rPr lang="en-US" altLang="en-US" sz="1600" dirty="0" smtClean="0"/>
            </a:br>
            <a:r>
              <a:rPr lang="en-US" altLang="en-US" sz="1600" dirty="0" smtClean="0"/>
              <a:t>The </a:t>
            </a:r>
            <a:r>
              <a:rPr lang="en-US" altLang="en-US" sz="1600" dirty="0" err="1" smtClean="0"/>
              <a:t>cerclage</a:t>
            </a:r>
            <a:r>
              <a:rPr lang="en-US" altLang="en-US" sz="1600" dirty="0" smtClean="0"/>
              <a:t> </a:t>
            </a:r>
            <a:r>
              <a:rPr lang="en-US" altLang="en-US" sz="1600" dirty="0" err="1" smtClean="0"/>
              <a:t>pessary</a:t>
            </a:r>
            <a:r>
              <a:rPr lang="en-US" altLang="en-US" sz="1600" dirty="0" smtClean="0"/>
              <a:t> can easily be folded and inserted without pain. Before the application, it is recommended to exclude and if </a:t>
            </a:r>
            <a:r>
              <a:rPr lang="en-US" altLang="en-US" sz="1600" dirty="0" err="1" smtClean="0"/>
              <a:t>neccessary</a:t>
            </a:r>
            <a:r>
              <a:rPr lang="en-US" altLang="en-US" sz="1600" dirty="0" smtClean="0"/>
              <a:t> to treat cervical or vaginal infections.</a:t>
            </a:r>
          </a:p>
          <a:p>
            <a:pPr>
              <a:lnSpc>
                <a:spcPct val="80000"/>
              </a:lnSpc>
            </a:pPr>
            <a:r>
              <a:rPr lang="en-US" altLang="en-US" sz="1600" dirty="0" smtClean="0"/>
              <a:t/>
            </a:r>
            <a:br>
              <a:rPr lang="en-US" altLang="en-US" sz="1600" dirty="0" smtClean="0"/>
            </a:br>
            <a:r>
              <a:rPr lang="en-US" altLang="en-US" sz="1600" dirty="0" smtClean="0"/>
              <a:t>In general, </a:t>
            </a:r>
            <a:r>
              <a:rPr lang="en-US" altLang="en-US" sz="1600" dirty="0" err="1" smtClean="0"/>
              <a:t>cerclage</a:t>
            </a:r>
            <a:r>
              <a:rPr lang="en-US" altLang="en-US" sz="1600" dirty="0" smtClean="0"/>
              <a:t> </a:t>
            </a:r>
            <a:r>
              <a:rPr lang="en-US" altLang="en-US" sz="1600" dirty="0" err="1" smtClean="0"/>
              <a:t>pessaries</a:t>
            </a:r>
            <a:r>
              <a:rPr lang="en-US" altLang="en-US" sz="1600" dirty="0" smtClean="0"/>
              <a:t> should have a height of 21-25 mm in singleton pregnancies and a height of 25-30 mm in multiple pregnancies or pregnant patients with complaints of </a:t>
            </a:r>
            <a:r>
              <a:rPr lang="en-US" altLang="en-US" sz="1600" dirty="0" err="1" smtClean="0"/>
              <a:t>prolapse</a:t>
            </a:r>
            <a:r>
              <a:rPr lang="en-US" altLang="en-US" sz="1600" dirty="0" smtClean="0"/>
              <a:t>. The width of the upper and lower diameter should be chosen depending on the individual constitution of the pregnant patient.</a:t>
            </a:r>
          </a:p>
          <a:p>
            <a:pPr>
              <a:lnSpc>
                <a:spcPct val="80000"/>
              </a:lnSpc>
            </a:pPr>
            <a:r>
              <a:rPr lang="en-US" sz="1600" dirty="0" err="1" smtClean="0"/>
              <a:t>Eg</a:t>
            </a:r>
            <a:endParaRPr lang="en-US" sz="1600" dirty="0" smtClean="0"/>
          </a:p>
          <a:p>
            <a:pPr>
              <a:lnSpc>
                <a:spcPct val="80000"/>
              </a:lnSpc>
            </a:pPr>
            <a:endParaRPr lang="en-US" sz="1600" dirty="0" smtClean="0"/>
          </a:p>
          <a:p>
            <a:pPr>
              <a:lnSpc>
                <a:spcPct val="80000"/>
              </a:lnSpc>
            </a:pPr>
            <a:r>
              <a:rPr lang="en-US" sz="1600" dirty="0" smtClean="0"/>
              <a:t>Hodge Smith </a:t>
            </a:r>
            <a:r>
              <a:rPr lang="en-US" sz="1600" dirty="0" err="1" smtClean="0"/>
              <a:t>Pessary</a:t>
            </a:r>
            <a:endParaRPr lang="en-US" sz="1600" dirty="0" smtClean="0"/>
          </a:p>
          <a:p>
            <a:pPr>
              <a:lnSpc>
                <a:spcPct val="80000"/>
              </a:lnSpc>
            </a:pPr>
            <a:endParaRPr lang="en-US" sz="1600" dirty="0" smtClean="0"/>
          </a:p>
          <a:p>
            <a:pPr>
              <a:lnSpc>
                <a:spcPct val="80000"/>
              </a:lnSpc>
            </a:pPr>
            <a:r>
              <a:rPr lang="en-US" sz="1600" i="1" dirty="0" err="1" smtClean="0"/>
              <a:t>Arabin</a:t>
            </a:r>
            <a:r>
              <a:rPr lang="en-US" sz="1600" i="1" dirty="0" smtClean="0"/>
              <a:t> </a:t>
            </a:r>
            <a:r>
              <a:rPr lang="en-US" sz="1600" i="1" dirty="0" err="1" smtClean="0"/>
              <a:t>pessary</a:t>
            </a:r>
            <a:r>
              <a:rPr lang="en-US" altLang="en-US" sz="1600" dirty="0" smtClean="0"/>
              <a:t/>
            </a:r>
            <a:br>
              <a:rPr lang="en-US" altLang="en-US" sz="1600" dirty="0" smtClean="0"/>
            </a:br>
            <a:endParaRPr lang="en-US" altLang="en-US" sz="1600" dirty="0" smtClean="0"/>
          </a:p>
        </p:txBody>
      </p:sp>
      <p:pic>
        <p:nvPicPr>
          <p:cNvPr id="5"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0575" y="4478338"/>
            <a:ext cx="2003425" cy="237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394325"/>
            <a:ext cx="407352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8342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itle 1"/>
          <p:cNvSpPr>
            <a:spLocks noGrp="1"/>
          </p:cNvSpPr>
          <p:nvPr>
            <p:ph type="title"/>
          </p:nvPr>
        </p:nvSpPr>
        <p:spPr/>
        <p:txBody>
          <a:bodyPr>
            <a:normAutofit fontScale="90000"/>
          </a:bodyPr>
          <a:lstStyle/>
          <a:p>
            <a:r>
              <a:rPr lang="en-US" dirty="0" smtClean="0"/>
              <a:t>Two fluid-</a:t>
            </a:r>
            <a:r>
              <a:rPr lang="en-US" dirty="0" err="1" smtClean="0"/>
              <a:t>Infaltable</a:t>
            </a:r>
            <a:r>
              <a:rPr lang="en-US" dirty="0" smtClean="0"/>
              <a:t> plastic balloon with cuff (</a:t>
            </a:r>
            <a:r>
              <a:rPr lang="en-US" b="1" dirty="0" err="1" smtClean="0">
                <a:solidFill>
                  <a:schemeClr val="accent3">
                    <a:lumMod val="50000"/>
                  </a:schemeClr>
                </a:solidFill>
              </a:rPr>
              <a:t>baylor</a:t>
            </a:r>
            <a:r>
              <a:rPr lang="en-US" b="1" dirty="0" smtClean="0">
                <a:solidFill>
                  <a:schemeClr val="accent3">
                    <a:lumMod val="50000"/>
                  </a:schemeClr>
                </a:solidFill>
              </a:rPr>
              <a:t>  balloon cuff)</a:t>
            </a:r>
            <a:endParaRPr lang="en-US" dirty="0" smtClean="0"/>
          </a:p>
        </p:txBody>
      </p:sp>
      <p:sp>
        <p:nvSpPr>
          <p:cNvPr id="40964" name="Content Placeholder 2"/>
          <p:cNvSpPr>
            <a:spLocks noGrp="1"/>
          </p:cNvSpPr>
          <p:nvPr>
            <p:ph idx="1"/>
          </p:nvPr>
        </p:nvSpPr>
        <p:spPr/>
        <p:txBody>
          <a:bodyPr/>
          <a:lstStyle/>
          <a:p>
            <a:r>
              <a:rPr lang="en-US" dirty="0" smtClean="0"/>
              <a:t>Specially in dilated cervix</a:t>
            </a:r>
          </a:p>
          <a:p>
            <a:r>
              <a:rPr lang="en-US" dirty="0" smtClean="0"/>
              <a:t>Inserted </a:t>
            </a:r>
            <a:r>
              <a:rPr lang="en-US" dirty="0" err="1" smtClean="0"/>
              <a:t>intravaginally</a:t>
            </a:r>
            <a:r>
              <a:rPr lang="en-US" dirty="0" smtClean="0"/>
              <a:t> like a </a:t>
            </a:r>
            <a:r>
              <a:rPr lang="en-US" dirty="0" err="1" smtClean="0"/>
              <a:t>diaphram</a:t>
            </a:r>
            <a:endParaRPr lang="en-US" dirty="0" smtClean="0"/>
          </a:p>
          <a:p>
            <a:r>
              <a:rPr lang="en-US" dirty="0" smtClean="0"/>
              <a:t>Cervix being pulled through cuff</a:t>
            </a:r>
          </a:p>
          <a:p>
            <a:r>
              <a:rPr lang="en-US" dirty="0" smtClean="0"/>
              <a:t>Balloons  inflated around </a:t>
            </a:r>
            <a:r>
              <a:rPr lang="en-US" dirty="0" err="1" smtClean="0"/>
              <a:t>cevix</a:t>
            </a:r>
            <a:r>
              <a:rPr lang="en-US" dirty="0" smtClean="0"/>
              <a:t> with fluid</a:t>
            </a:r>
          </a:p>
          <a:p>
            <a:r>
              <a:rPr lang="en-US" dirty="0" smtClean="0"/>
              <a:t>Insertion and removal were simple </a:t>
            </a:r>
          </a:p>
          <a:p>
            <a:r>
              <a:rPr lang="en-US" dirty="0" smtClean="0"/>
              <a:t>Without </a:t>
            </a:r>
            <a:r>
              <a:rPr lang="en-US" dirty="0" err="1" smtClean="0"/>
              <a:t>anasthesia</a:t>
            </a:r>
            <a:endParaRPr lang="en-US"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050"/>
                </a:solidFill>
              </a:rPr>
              <a:t>Cerclage</a:t>
            </a:r>
            <a:r>
              <a:rPr lang="en-US" dirty="0" smtClean="0">
                <a:solidFill>
                  <a:srgbClr val="00B050"/>
                </a:solidFill>
              </a:rPr>
              <a:t> at internal </a:t>
            </a:r>
            <a:r>
              <a:rPr lang="en-US" dirty="0" err="1" smtClean="0">
                <a:solidFill>
                  <a:srgbClr val="00B050"/>
                </a:solidFill>
              </a:rPr>
              <a:t>os</a:t>
            </a:r>
            <a:endParaRPr lang="en-US" dirty="0">
              <a:solidFill>
                <a:srgbClr val="00B050"/>
              </a:solidFill>
            </a:endParaRPr>
          </a:p>
        </p:txBody>
      </p:sp>
      <p:sp>
        <p:nvSpPr>
          <p:cNvPr id="3" name="Content Placeholder 2"/>
          <p:cNvSpPr>
            <a:spLocks noGrp="1"/>
          </p:cNvSpPr>
          <p:nvPr>
            <p:ph idx="1"/>
          </p:nvPr>
        </p:nvSpPr>
        <p:spPr/>
        <p:txBody>
          <a:bodyPr/>
          <a:lstStyle/>
          <a:p>
            <a:pPr marL="0" indent="0">
              <a:buFontTx/>
              <a:buNone/>
              <a:defRPr/>
            </a:pPr>
            <a:r>
              <a:rPr lang="en-US" b="1" dirty="0">
                <a:solidFill>
                  <a:schemeClr val="accent3">
                    <a:lumMod val="50000"/>
                  </a:schemeClr>
                </a:solidFill>
              </a:rPr>
              <a:t> -at internal </a:t>
            </a:r>
            <a:r>
              <a:rPr lang="en-US" b="1" dirty="0" err="1">
                <a:solidFill>
                  <a:schemeClr val="accent3">
                    <a:lumMod val="50000"/>
                  </a:schemeClr>
                </a:solidFill>
              </a:rPr>
              <a:t>os</a:t>
            </a:r>
            <a:r>
              <a:rPr lang="en-US" b="1" dirty="0">
                <a:solidFill>
                  <a:schemeClr val="accent3">
                    <a:lumMod val="50000"/>
                  </a:schemeClr>
                </a:solidFill>
              </a:rPr>
              <a:t> – </a:t>
            </a:r>
            <a:r>
              <a:rPr lang="en-US" b="1" dirty="0" err="1">
                <a:solidFill>
                  <a:schemeClr val="accent3">
                    <a:lumMod val="50000"/>
                  </a:schemeClr>
                </a:solidFill>
              </a:rPr>
              <a:t>shirodkar</a:t>
            </a:r>
            <a:r>
              <a:rPr lang="en-US" b="1" dirty="0">
                <a:solidFill>
                  <a:schemeClr val="accent3">
                    <a:lumMod val="50000"/>
                  </a:schemeClr>
                </a:solidFill>
              </a:rPr>
              <a:t>  </a:t>
            </a:r>
            <a:r>
              <a:rPr lang="en-US" b="1" dirty="0" err="1" smtClean="0">
                <a:solidFill>
                  <a:schemeClr val="accent3">
                    <a:lumMod val="50000"/>
                  </a:schemeClr>
                </a:solidFill>
              </a:rPr>
              <a:t>encerclage</a:t>
            </a:r>
            <a:endParaRPr lang="en-US" b="1" dirty="0" smtClean="0">
              <a:solidFill>
                <a:schemeClr val="accent3">
                  <a:lumMod val="50000"/>
                </a:schemeClr>
              </a:solidFill>
            </a:endParaRPr>
          </a:p>
          <a:p>
            <a:pPr marL="0" indent="0">
              <a:buFontTx/>
              <a:buNone/>
              <a:defRPr/>
            </a:pPr>
            <a:r>
              <a:rPr lang="en-US" b="1" dirty="0" smtClean="0">
                <a:solidFill>
                  <a:schemeClr val="accent3">
                    <a:lumMod val="50000"/>
                  </a:schemeClr>
                </a:solidFill>
              </a:rPr>
              <a:t>                            - </a:t>
            </a:r>
            <a:r>
              <a:rPr lang="en-US" b="1" dirty="0" err="1" smtClean="0">
                <a:solidFill>
                  <a:schemeClr val="accent3">
                    <a:lumMod val="50000"/>
                  </a:schemeClr>
                </a:solidFill>
              </a:rPr>
              <a:t>Satio</a:t>
            </a:r>
            <a:r>
              <a:rPr lang="en-US" b="1" dirty="0" smtClean="0">
                <a:solidFill>
                  <a:schemeClr val="accent3">
                    <a:lumMod val="50000"/>
                  </a:schemeClr>
                </a:solidFill>
              </a:rPr>
              <a:t> modified </a:t>
            </a:r>
            <a:r>
              <a:rPr lang="en-US" b="1" dirty="0" err="1" smtClean="0">
                <a:solidFill>
                  <a:schemeClr val="accent3">
                    <a:lumMod val="50000"/>
                  </a:schemeClr>
                </a:solidFill>
              </a:rPr>
              <a:t>shirodkar</a:t>
            </a:r>
            <a:endParaRPr lang="en-US" b="1" dirty="0" smtClean="0">
              <a:solidFill>
                <a:schemeClr val="accent3">
                  <a:lumMod val="50000"/>
                </a:schemeClr>
              </a:solidFill>
            </a:endParaRPr>
          </a:p>
          <a:p>
            <a:pPr marL="0" indent="0">
              <a:buFontTx/>
              <a:buNone/>
              <a:defRPr/>
            </a:pPr>
            <a:r>
              <a:rPr lang="en-US" b="1" dirty="0" smtClean="0">
                <a:solidFill>
                  <a:schemeClr val="accent3">
                    <a:lumMod val="50000"/>
                  </a:schemeClr>
                </a:solidFill>
              </a:rPr>
              <a:t>                           -  </a:t>
            </a:r>
            <a:r>
              <a:rPr lang="en-US" altLang="en-US" b="1" dirty="0" err="1" smtClean="0">
                <a:solidFill>
                  <a:schemeClr val="accent3">
                    <a:lumMod val="50000"/>
                  </a:schemeClr>
                </a:solidFill>
              </a:rPr>
              <a:t>Csapi</a:t>
            </a:r>
            <a:r>
              <a:rPr lang="en-US" altLang="en-US" b="1" dirty="0" smtClean="0">
                <a:solidFill>
                  <a:schemeClr val="accent3">
                    <a:lumMod val="50000"/>
                  </a:schemeClr>
                </a:solidFill>
              </a:rPr>
              <a:t>  technique</a:t>
            </a:r>
            <a:endParaRPr lang="en-US" b="1" dirty="0" smtClean="0">
              <a:solidFill>
                <a:schemeClr val="accent3">
                  <a:lumMod val="50000"/>
                </a:schemeClr>
              </a:solidFill>
            </a:endParaRPr>
          </a:p>
          <a:p>
            <a:pPr marL="0" indent="0">
              <a:buFontTx/>
              <a:buNone/>
              <a:defRPr/>
            </a:pPr>
            <a:r>
              <a:rPr lang="en-US" b="1" dirty="0" smtClean="0">
                <a:solidFill>
                  <a:schemeClr val="accent3">
                    <a:lumMod val="50000"/>
                  </a:schemeClr>
                </a:solidFill>
              </a:rPr>
              <a:t>                           - </a:t>
            </a:r>
            <a:r>
              <a:rPr lang="en-US" b="1" dirty="0">
                <a:solidFill>
                  <a:schemeClr val="accent3">
                    <a:lumMod val="50000"/>
                  </a:schemeClr>
                </a:solidFill>
              </a:rPr>
              <a:t>page </a:t>
            </a:r>
            <a:r>
              <a:rPr lang="en-US" b="1" dirty="0" smtClean="0">
                <a:solidFill>
                  <a:schemeClr val="accent3">
                    <a:lumMod val="50000"/>
                  </a:schemeClr>
                </a:solidFill>
              </a:rPr>
              <a:t> wrapping </a:t>
            </a:r>
            <a:r>
              <a:rPr lang="en-US" b="1" dirty="0">
                <a:solidFill>
                  <a:schemeClr val="accent3">
                    <a:lumMod val="50000"/>
                  </a:schemeClr>
                </a:solidFill>
              </a:rPr>
              <a:t>technique</a:t>
            </a:r>
            <a:endParaRPr lang="en-US" dirty="0"/>
          </a:p>
        </p:txBody>
      </p:sp>
    </p:spTree>
    <p:extLst>
      <p:ext uri="{BB962C8B-B14F-4D97-AF65-F5344CB8AC3E}">
        <p14:creationId xmlns:p14="http://schemas.microsoft.com/office/powerpoint/2010/main" val="3146396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Title 1"/>
          <p:cNvSpPr>
            <a:spLocks noGrp="1" noChangeArrowheads="1"/>
          </p:cNvSpPr>
          <p:nvPr>
            <p:ph type="title" idx="4294967295"/>
          </p:nvPr>
        </p:nvSpPr>
        <p:spPr>
          <a:xfrm>
            <a:off x="457200" y="273050"/>
            <a:ext cx="5638800" cy="1162050"/>
          </a:xfrm>
        </p:spPr>
        <p:txBody>
          <a:bodyPr anchor="b"/>
          <a:lstStyle/>
          <a:p>
            <a:pPr eaLnBrk="1" hangingPunct="1"/>
            <a:r>
              <a:rPr lang="en-US" altLang="en-US" sz="6000" b="1" u="sng" dirty="0" smtClean="0">
                <a:latin typeface="Times New Roman" pitchFamily="18" charset="0"/>
                <a:cs typeface="Times New Roman" pitchFamily="18" charset="0"/>
              </a:rPr>
              <a:t>Incidence</a:t>
            </a:r>
          </a:p>
        </p:txBody>
      </p:sp>
      <p:pic>
        <p:nvPicPr>
          <p:cNvPr id="329731" name="Content Placeholder 4"/>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6400800" y="2743200"/>
            <a:ext cx="2590800" cy="3924300"/>
          </a:xfrm>
        </p:spPr>
      </p:pic>
      <p:sp>
        <p:nvSpPr>
          <p:cNvPr id="329732" name="Text Placeholder 3"/>
          <p:cNvSpPr>
            <a:spLocks noGrp="1" noChangeArrowheads="1"/>
          </p:cNvSpPr>
          <p:nvPr>
            <p:ph type="body" sz="half" idx="4294967295"/>
          </p:nvPr>
        </p:nvSpPr>
        <p:spPr>
          <a:xfrm>
            <a:off x="457200" y="1981200"/>
            <a:ext cx="5715000" cy="3733800"/>
          </a:xfrm>
        </p:spPr>
        <p:txBody>
          <a:bodyPr/>
          <a:lstStyle/>
          <a:p>
            <a:pPr marL="0" indent="0" eaLnBrk="1" hangingPunct="1">
              <a:buFontTx/>
              <a:buNone/>
            </a:pPr>
            <a:r>
              <a:rPr lang="en-US" altLang="en-US" sz="2400" smtClean="0">
                <a:latin typeface="Times New Roman" pitchFamily="18" charset="0"/>
                <a:cs typeface="Times New Roman" pitchFamily="18" charset="0"/>
              </a:rPr>
              <a:t>-Cervical incompetence affects 1 % of the obstetric population. </a:t>
            </a:r>
          </a:p>
          <a:p>
            <a:pPr marL="0" indent="0" eaLnBrk="1" hangingPunct="1">
              <a:buFontTx/>
              <a:buNone/>
            </a:pPr>
            <a:endParaRPr lang="en-US" altLang="en-US" sz="2400" smtClean="0">
              <a:latin typeface="Times New Roman" pitchFamily="18" charset="0"/>
              <a:cs typeface="Times New Roman" pitchFamily="18" charset="0"/>
            </a:endParaRPr>
          </a:p>
          <a:p>
            <a:pPr marL="0" indent="0" eaLnBrk="1" hangingPunct="1">
              <a:buFontTx/>
              <a:buNone/>
            </a:pPr>
            <a:r>
              <a:rPr lang="en-US" altLang="en-US" sz="2400" smtClean="0">
                <a:latin typeface="Times New Roman" pitchFamily="18" charset="0"/>
                <a:cs typeface="Times New Roman" pitchFamily="18" charset="0"/>
              </a:rPr>
              <a:t>-15-20 percent of miscarriages that occur between 16 and 24 weeks of pregnancy are believed to stem from this etiology</a:t>
            </a:r>
          </a:p>
        </p:txBody>
      </p:sp>
    </p:spTree>
    <p:extLst>
      <p:ext uri="{BB962C8B-B14F-4D97-AF65-F5344CB8AC3E}">
        <p14:creationId xmlns:p14="http://schemas.microsoft.com/office/powerpoint/2010/main" val="26398699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5715000" cy="792162"/>
          </a:xfrm>
        </p:spPr>
        <p:txBody>
          <a:bodyPr/>
          <a:lstStyle/>
          <a:p>
            <a:r>
              <a:rPr lang="en-US" dirty="0" err="1"/>
              <a:t>Shirodkar</a:t>
            </a:r>
            <a:r>
              <a:rPr lang="en-US" dirty="0"/>
              <a:t> </a:t>
            </a:r>
            <a:r>
              <a:rPr lang="en-US" dirty="0" smtClean="0"/>
              <a:t>Approach</a:t>
            </a:r>
            <a:endParaRPr lang="en-US" dirty="0"/>
          </a:p>
        </p:txBody>
      </p:sp>
      <p:sp>
        <p:nvSpPr>
          <p:cNvPr id="3" name="Content Placeholder 2"/>
          <p:cNvSpPr>
            <a:spLocks noGrp="1"/>
          </p:cNvSpPr>
          <p:nvPr>
            <p:ph idx="1"/>
          </p:nvPr>
        </p:nvSpPr>
        <p:spPr>
          <a:xfrm>
            <a:off x="152400" y="914400"/>
            <a:ext cx="6096000" cy="5943600"/>
          </a:xfrm>
        </p:spPr>
        <p:txBody>
          <a:bodyPr>
            <a:normAutofit fontScale="55000" lnSpcReduction="20000"/>
          </a:bodyPr>
          <a:lstStyle/>
          <a:p>
            <a:pPr>
              <a:defRPr/>
            </a:pPr>
            <a:r>
              <a:rPr lang="en-US" dirty="0" err="1">
                <a:solidFill>
                  <a:srgbClr val="FF0000"/>
                </a:solidFill>
              </a:rPr>
              <a:t>Shirodkar</a:t>
            </a:r>
            <a:r>
              <a:rPr lang="en-US" dirty="0">
                <a:solidFill>
                  <a:srgbClr val="FF0000"/>
                </a:solidFill>
              </a:rPr>
              <a:t> </a:t>
            </a:r>
            <a:r>
              <a:rPr lang="en-US" dirty="0" smtClean="0">
                <a:solidFill>
                  <a:srgbClr val="FF0000"/>
                </a:solidFill>
              </a:rPr>
              <a:t>approach </a:t>
            </a:r>
            <a:r>
              <a:rPr lang="en-US" dirty="0" smtClean="0"/>
              <a:t>the procedure requires </a:t>
            </a:r>
            <a:r>
              <a:rPr lang="en-US" dirty="0"/>
              <a:t>an initial anterior transverse </a:t>
            </a:r>
            <a:r>
              <a:rPr lang="en-US" dirty="0" smtClean="0"/>
              <a:t>incision at </a:t>
            </a:r>
            <a:r>
              <a:rPr lang="en-US" dirty="0"/>
              <a:t>the </a:t>
            </a:r>
            <a:r>
              <a:rPr lang="en-US" dirty="0" err="1"/>
              <a:t>cervicovaginal</a:t>
            </a:r>
            <a:r>
              <a:rPr lang="en-US" dirty="0"/>
              <a:t> junction </a:t>
            </a:r>
            <a:r>
              <a:rPr lang="en-US" dirty="0" smtClean="0"/>
              <a:t>). The bladder </a:t>
            </a:r>
            <a:r>
              <a:rPr lang="en-US" dirty="0"/>
              <a:t>flap is then advanced above the level </a:t>
            </a:r>
            <a:r>
              <a:rPr lang="en-US" dirty="0" smtClean="0"/>
              <a:t>of the </a:t>
            </a:r>
            <a:r>
              <a:rPr lang="en-US" dirty="0"/>
              <a:t>internal cervical </a:t>
            </a:r>
            <a:r>
              <a:rPr lang="en-US" dirty="0" err="1"/>
              <a:t>os</a:t>
            </a:r>
            <a:r>
              <a:rPr lang="en-US" dirty="0"/>
              <a:t> by blunt and sharp </a:t>
            </a:r>
            <a:r>
              <a:rPr lang="en-US" dirty="0" smtClean="0"/>
              <a:t>dissection. A </a:t>
            </a:r>
            <a:r>
              <a:rPr lang="en-US" dirty="0"/>
              <a:t>second vertical (or horizontal) incision </a:t>
            </a:r>
            <a:r>
              <a:rPr lang="en-US" dirty="0" smtClean="0"/>
              <a:t>is   </a:t>
            </a:r>
            <a:r>
              <a:rPr lang="en-US" dirty="0"/>
              <a:t>made in the posterior cervix at the </a:t>
            </a:r>
            <a:r>
              <a:rPr lang="en-US" dirty="0" smtClean="0"/>
              <a:t>same level</a:t>
            </a:r>
            <a:r>
              <a:rPr lang="en-US" dirty="0"/>
              <a:t>. The suture is inserted as close to the </a:t>
            </a:r>
            <a:r>
              <a:rPr lang="en-US" dirty="0" smtClean="0"/>
              <a:t>internal </a:t>
            </a:r>
            <a:r>
              <a:rPr lang="en-US" dirty="0" err="1" smtClean="0"/>
              <a:t>os</a:t>
            </a:r>
            <a:r>
              <a:rPr lang="en-US" dirty="0" smtClean="0"/>
              <a:t> </a:t>
            </a:r>
            <a:r>
              <a:rPr lang="en-US" dirty="0"/>
              <a:t>as possible and then tied with multiple </a:t>
            </a:r>
            <a:r>
              <a:rPr lang="en-US" dirty="0" smtClean="0"/>
              <a:t>square knots</a:t>
            </a:r>
            <a:r>
              <a:rPr lang="en-US" dirty="0"/>
              <a:t>. The knot is usually left exposed posteriorly </a:t>
            </a:r>
            <a:r>
              <a:rPr lang="en-US" dirty="0" smtClean="0"/>
              <a:t>to facilitate </a:t>
            </a:r>
            <a:r>
              <a:rPr lang="en-US" dirty="0"/>
              <a:t>later </a:t>
            </a:r>
            <a:r>
              <a:rPr lang="en-US" dirty="0" smtClean="0"/>
              <a:t>removal</a:t>
            </a:r>
          </a:p>
          <a:p>
            <a:pPr>
              <a:defRPr/>
            </a:pPr>
            <a:r>
              <a:rPr lang="en-US" dirty="0" smtClean="0">
                <a:solidFill>
                  <a:srgbClr val="FF0000"/>
                </a:solidFill>
              </a:rPr>
              <a:t>a </a:t>
            </a:r>
            <a:r>
              <a:rPr lang="en-US" i="1" dirty="0">
                <a:solidFill>
                  <a:srgbClr val="FF0000"/>
                </a:solidFill>
              </a:rPr>
              <a:t>modified</a:t>
            </a:r>
            <a:r>
              <a:rPr lang="en-US" dirty="0">
                <a:solidFill>
                  <a:srgbClr val="FF0000"/>
                </a:solidFill>
              </a:rPr>
              <a:t> </a:t>
            </a:r>
            <a:r>
              <a:rPr lang="en-US" dirty="0" err="1">
                <a:solidFill>
                  <a:srgbClr val="FF0000"/>
                </a:solidFill>
              </a:rPr>
              <a:t>Shirodkar</a:t>
            </a:r>
            <a:r>
              <a:rPr lang="en-US" dirty="0">
                <a:solidFill>
                  <a:srgbClr val="FF0000"/>
                </a:solidFill>
              </a:rPr>
              <a:t> approac</a:t>
            </a:r>
            <a:r>
              <a:rPr lang="en-US" dirty="0"/>
              <a:t>h</a:t>
            </a:r>
            <a:r>
              <a:rPr lang="en-US" dirty="0" smtClean="0"/>
              <a:t>,</a:t>
            </a:r>
            <a:r>
              <a:rPr lang="en-US" dirty="0"/>
              <a:t> ; however, some </a:t>
            </a:r>
            <a:r>
              <a:rPr lang="en-US" dirty="0" smtClean="0"/>
              <a:t>clinicians prefer </a:t>
            </a:r>
            <a:r>
              <a:rPr lang="en-US" dirty="0"/>
              <a:t>to position the knot anteriorly. Electively, </a:t>
            </a:r>
            <a:r>
              <a:rPr lang="en-US" dirty="0" smtClean="0"/>
              <a:t>the </a:t>
            </a:r>
            <a:r>
              <a:rPr lang="en-US" dirty="0" err="1" smtClean="0"/>
              <a:t>mknot</a:t>
            </a:r>
            <a:r>
              <a:rPr lang="en-US" dirty="0" smtClean="0"/>
              <a:t> </a:t>
            </a:r>
            <a:r>
              <a:rPr lang="en-US" dirty="0"/>
              <a:t>is buried under the cervical epithelium. If this </a:t>
            </a:r>
            <a:r>
              <a:rPr lang="en-US" dirty="0" smtClean="0"/>
              <a:t>is the </a:t>
            </a:r>
            <a:r>
              <a:rPr lang="en-US" dirty="0"/>
              <a:t>surgeon’s intention, after tying, the suture is </a:t>
            </a:r>
            <a:r>
              <a:rPr lang="en-US" dirty="0" smtClean="0"/>
              <a:t>cut short</a:t>
            </a:r>
            <a:r>
              <a:rPr lang="en-US" dirty="0"/>
              <a:t>. The ends are then sutured down with a </a:t>
            </a:r>
            <a:r>
              <a:rPr lang="en-US" dirty="0" smtClean="0"/>
              <a:t>fine permanent </a:t>
            </a:r>
            <a:r>
              <a:rPr lang="en-US" dirty="0"/>
              <a:t>synthetic suture, either to the band </a:t>
            </a:r>
            <a:r>
              <a:rPr lang="en-US" dirty="0" smtClean="0"/>
              <a:t>itself or </a:t>
            </a:r>
            <a:r>
              <a:rPr lang="en-US" dirty="0"/>
              <a:t>to adjacent cervical tissues. Any cervical </a:t>
            </a:r>
            <a:r>
              <a:rPr lang="en-US" dirty="0" smtClean="0"/>
              <a:t>incisions are </a:t>
            </a:r>
            <a:r>
              <a:rPr lang="en-US" dirty="0"/>
              <a:t>closed with a simple running suture, </a:t>
            </a:r>
            <a:endParaRPr lang="en-US" dirty="0" smtClean="0"/>
          </a:p>
          <a:p>
            <a:pPr>
              <a:defRPr/>
            </a:pPr>
            <a:r>
              <a:rPr lang="en-US" altLang="en-US" dirty="0" smtClean="0"/>
              <a:t>the </a:t>
            </a:r>
            <a:r>
              <a:rPr lang="en-US" altLang="en-US" dirty="0" err="1"/>
              <a:t>cerclage</a:t>
            </a:r>
            <a:r>
              <a:rPr lang="en-US" altLang="en-US" dirty="0"/>
              <a:t> suture is fully embedded under the vaginal mucosa in order to reduce the risk of infection</a:t>
            </a:r>
            <a:r>
              <a:rPr lang="en-US" altLang="en-US" dirty="0" smtClean="0"/>
              <a:t>.</a:t>
            </a:r>
            <a:endParaRPr lang="en-US" dirty="0" smtClean="0"/>
          </a:p>
          <a:p>
            <a:r>
              <a:rPr lang="en-US" dirty="0" smtClean="0">
                <a:solidFill>
                  <a:srgbClr val="FF0000"/>
                </a:solidFill>
              </a:rPr>
              <a:t>A modification of </a:t>
            </a:r>
            <a:r>
              <a:rPr lang="en-US" dirty="0">
                <a:solidFill>
                  <a:srgbClr val="FF0000"/>
                </a:solidFill>
              </a:rPr>
              <a:t>a </a:t>
            </a:r>
            <a:r>
              <a:rPr lang="en-US" i="1" dirty="0">
                <a:solidFill>
                  <a:srgbClr val="FF0000"/>
                </a:solidFill>
              </a:rPr>
              <a:t>modified</a:t>
            </a:r>
            <a:r>
              <a:rPr lang="en-US" dirty="0">
                <a:solidFill>
                  <a:srgbClr val="FF0000"/>
                </a:solidFill>
              </a:rPr>
              <a:t> </a:t>
            </a:r>
            <a:r>
              <a:rPr lang="en-US" dirty="0" err="1">
                <a:solidFill>
                  <a:srgbClr val="FF0000"/>
                </a:solidFill>
              </a:rPr>
              <a:t>Shirodkar</a:t>
            </a:r>
            <a:r>
              <a:rPr lang="en-US" dirty="0">
                <a:solidFill>
                  <a:srgbClr val="FF0000"/>
                </a:solidFill>
              </a:rPr>
              <a:t> approach</a:t>
            </a:r>
            <a:r>
              <a:rPr lang="en-US" dirty="0" smtClean="0">
                <a:solidFill>
                  <a:srgbClr val="FF0000"/>
                </a:solidFill>
              </a:rPr>
              <a:t>,</a:t>
            </a:r>
          </a:p>
          <a:p>
            <a:r>
              <a:rPr lang="en-US" dirty="0" smtClean="0"/>
              <a:t> </a:t>
            </a:r>
            <a:r>
              <a:rPr lang="en-US" dirty="0"/>
              <a:t>The knot is placed anteriorly and a silk thread is passed around the tape in the posterior fornix to facilitate removal of the tape. This procedure resulted in no complications and greatly facilitated removal of the tape, resulting in a cervical </a:t>
            </a:r>
            <a:r>
              <a:rPr lang="en-US" dirty="0" err="1"/>
              <a:t>cerclage</a:t>
            </a:r>
            <a:r>
              <a:rPr lang="en-US" dirty="0"/>
              <a:t> which was comparatively easily carried out</a:t>
            </a:r>
            <a:endParaRPr lang="en-US" dirty="0">
              <a:solidFill>
                <a:srgbClr val="FF0000"/>
              </a:solidFill>
            </a:endParaRPr>
          </a:p>
        </p:txBody>
      </p:sp>
      <p:pic>
        <p:nvPicPr>
          <p:cNvPr id="6" name="Picture 12" descr="shirodk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0"/>
            <a:ext cx="1738745" cy="2218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modified shirodkar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38109" y="2440395"/>
            <a:ext cx="2133600" cy="1785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C:\Users\Administrator\Desktop\modified modificati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845" y="4572000"/>
            <a:ext cx="2400300" cy="210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872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Saito Modified </a:t>
            </a:r>
            <a:r>
              <a:rPr lang="en-US" dirty="0" err="1" smtClean="0"/>
              <a:t>Shirodkar</a:t>
            </a:r>
            <a:endParaRPr lang="en-US" dirty="0"/>
          </a:p>
        </p:txBody>
      </p:sp>
      <p:pic>
        <p:nvPicPr>
          <p:cNvPr id="2050" name="Picture 2" descr="C:\Users\Administrator\Desktop\saito modified shrodkar.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5904" y="1600200"/>
            <a:ext cx="717219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51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a:xfrm>
            <a:off x="457200" y="274638"/>
            <a:ext cx="8229600" cy="792162"/>
          </a:xfrm>
        </p:spPr>
        <p:txBody>
          <a:bodyPr>
            <a:normAutofit/>
          </a:bodyPr>
          <a:lstStyle/>
          <a:p>
            <a:r>
              <a:rPr lang="en-US" altLang="en-US" sz="3200" dirty="0" err="1" smtClean="0"/>
              <a:t>Csapi</a:t>
            </a:r>
            <a:r>
              <a:rPr lang="en-US" altLang="en-US" sz="3200" dirty="0" smtClean="0"/>
              <a:t> Technique 1990</a:t>
            </a:r>
          </a:p>
        </p:txBody>
      </p:sp>
      <p:sp>
        <p:nvSpPr>
          <p:cNvPr id="262147" name="Rectangle 3"/>
          <p:cNvSpPr>
            <a:spLocks noGrp="1" noChangeArrowheads="1"/>
          </p:cNvSpPr>
          <p:nvPr>
            <p:ph type="body" idx="1"/>
          </p:nvPr>
        </p:nvSpPr>
        <p:spPr>
          <a:xfrm>
            <a:off x="381000" y="1143000"/>
            <a:ext cx="8229600" cy="4525963"/>
          </a:xfrm>
        </p:spPr>
        <p:txBody>
          <a:bodyPr/>
          <a:lstStyle/>
          <a:p>
            <a:pPr>
              <a:lnSpc>
                <a:spcPct val="80000"/>
              </a:lnSpc>
            </a:pPr>
            <a:r>
              <a:rPr lang="en-US" altLang="en-US" sz="2000" dirty="0" smtClean="0"/>
              <a:t>Anterior </a:t>
            </a:r>
            <a:r>
              <a:rPr lang="en-US" altLang="en-US" sz="2000" dirty="0" err="1"/>
              <a:t>shirodkar</a:t>
            </a:r>
            <a:r>
              <a:rPr lang="en-US" altLang="en-US" sz="2000" dirty="0"/>
              <a:t> And Posterior McDonald</a:t>
            </a:r>
            <a:endParaRPr lang="en-US" altLang="en-US" sz="2000" dirty="0" smtClean="0"/>
          </a:p>
          <a:p>
            <a:pPr>
              <a:lnSpc>
                <a:spcPct val="80000"/>
              </a:lnSpc>
            </a:pPr>
            <a:r>
              <a:rPr lang="en-US" altLang="en-US" sz="2000" dirty="0" err="1"/>
              <a:t>Shirodkar</a:t>
            </a:r>
            <a:r>
              <a:rPr lang="en-US" altLang="en-US" sz="2000" dirty="0"/>
              <a:t> </a:t>
            </a:r>
            <a:r>
              <a:rPr lang="en-US" altLang="en-US" sz="2000" dirty="0" smtClean="0"/>
              <a:t>without </a:t>
            </a:r>
            <a:r>
              <a:rPr lang="en-US" altLang="en-US" sz="2000" dirty="0"/>
              <a:t>posterior vaginal dissection</a:t>
            </a:r>
          </a:p>
          <a:p>
            <a:pPr>
              <a:lnSpc>
                <a:spcPct val="80000"/>
              </a:lnSpc>
            </a:pPr>
            <a:endParaRPr lang="en-US" altLang="en-US" sz="2000" dirty="0" smtClean="0"/>
          </a:p>
          <a:p>
            <a:pPr>
              <a:lnSpc>
                <a:spcPct val="80000"/>
              </a:lnSpc>
            </a:pPr>
            <a:endParaRPr lang="en-US" altLang="en-US" sz="2000" dirty="0" smtClean="0"/>
          </a:p>
          <a:p>
            <a:pPr>
              <a:lnSpc>
                <a:spcPct val="80000"/>
              </a:lnSpc>
            </a:pPr>
            <a:r>
              <a:rPr lang="en-US" altLang="en-US" sz="2000" dirty="0" smtClean="0"/>
              <a:t>- A transverse incision is made in the mucosa overlying the anterior  cervix, and the bladder is pushed </a:t>
            </a:r>
            <a:r>
              <a:rPr lang="en-US" altLang="en-US" sz="2000" dirty="0" err="1" smtClean="0"/>
              <a:t>cephalad</a:t>
            </a:r>
            <a:r>
              <a:rPr lang="en-US" altLang="en-US" sz="2000" dirty="0" smtClean="0"/>
              <a:t>. </a:t>
            </a:r>
          </a:p>
          <a:p>
            <a:pPr>
              <a:lnSpc>
                <a:spcPct val="80000"/>
              </a:lnSpc>
            </a:pPr>
            <a:r>
              <a:rPr lang="en-US" altLang="en-US" sz="2000" dirty="0" smtClean="0"/>
              <a:t>- A nylon tape on a Mayo needle is passed from the posterior of the cervix anteriorly. </a:t>
            </a:r>
          </a:p>
          <a:p>
            <a:pPr>
              <a:lnSpc>
                <a:spcPct val="80000"/>
              </a:lnSpc>
            </a:pPr>
            <a:r>
              <a:rPr lang="en-US" altLang="en-US" sz="2000" dirty="0" smtClean="0"/>
              <a:t>- The tape is then directed anteriorly to posteriorly on the other side  of the cervix. </a:t>
            </a:r>
          </a:p>
          <a:p>
            <a:pPr>
              <a:lnSpc>
                <a:spcPct val="80000"/>
              </a:lnSpc>
            </a:pPr>
            <a:r>
              <a:rPr lang="en-US" altLang="en-US" sz="2000" dirty="0" smtClean="0"/>
              <a:t>- The tape is snugly tied posteriorly, after ensuring that all slack has  been taken up.  - The cervical mucosa is then closed with a continuous chromic suture. </a:t>
            </a:r>
          </a:p>
        </p:txBody>
      </p:sp>
    </p:spTree>
    <p:extLst>
      <p:ext uri="{BB962C8B-B14F-4D97-AF65-F5344CB8AC3E}">
        <p14:creationId xmlns:p14="http://schemas.microsoft.com/office/powerpoint/2010/main" val="415839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smtClean="0"/>
              <a:t>The </a:t>
            </a:r>
            <a:r>
              <a:rPr lang="en-US" i="1" smtClean="0"/>
              <a:t>Page “wrapping” technique </a:t>
            </a:r>
            <a:endParaRPr lang="en-US" smtClean="0"/>
          </a:p>
        </p:txBody>
      </p:sp>
      <p:sp>
        <p:nvSpPr>
          <p:cNvPr id="3" name="Content Placeholder 2"/>
          <p:cNvSpPr>
            <a:spLocks noGrp="1"/>
          </p:cNvSpPr>
          <p:nvPr>
            <p:ph idx="1"/>
          </p:nvPr>
        </p:nvSpPr>
        <p:spPr/>
        <p:txBody>
          <a:bodyPr>
            <a:normAutofit fontScale="92500" lnSpcReduction="10000"/>
          </a:bodyPr>
          <a:lstStyle/>
          <a:p>
            <a:pPr>
              <a:defRPr/>
            </a:pPr>
            <a:r>
              <a:rPr lang="en-US" dirty="0" smtClean="0"/>
              <a:t>It is </a:t>
            </a:r>
            <a:r>
              <a:rPr lang="en-US" dirty="0"/>
              <a:t>also intended </a:t>
            </a:r>
            <a:r>
              <a:rPr lang="en-US" dirty="0" smtClean="0"/>
              <a:t>for the </a:t>
            </a:r>
            <a:r>
              <a:rPr lang="en-US" dirty="0"/>
              <a:t>preconception period </a:t>
            </a:r>
          </a:p>
          <a:p>
            <a:pPr>
              <a:defRPr/>
            </a:pPr>
            <a:r>
              <a:rPr lang="en-US" dirty="0" smtClean="0"/>
              <a:t>Sutures </a:t>
            </a:r>
            <a:r>
              <a:rPr lang="en-US" dirty="0"/>
              <a:t>are </a:t>
            </a:r>
            <a:r>
              <a:rPr lang="en-US" dirty="0" smtClean="0"/>
              <a:t>placed deeply </a:t>
            </a:r>
            <a:r>
              <a:rPr lang="en-US" dirty="0"/>
              <a:t>at the level of the internal </a:t>
            </a:r>
            <a:r>
              <a:rPr lang="en-US" dirty="0" err="1"/>
              <a:t>os</a:t>
            </a:r>
            <a:r>
              <a:rPr lang="en-US" dirty="0"/>
              <a:t> at 12, 4, </a:t>
            </a:r>
            <a:r>
              <a:rPr lang="en-US" dirty="0" smtClean="0"/>
              <a:t>and 8 </a:t>
            </a:r>
            <a:r>
              <a:rPr lang="en-US" dirty="0"/>
              <a:t>o’clock, and a strip of gauze sprinkled with </a:t>
            </a:r>
            <a:r>
              <a:rPr lang="en-US" dirty="0" smtClean="0"/>
              <a:t>talc is </a:t>
            </a:r>
            <a:r>
              <a:rPr lang="en-US" dirty="0"/>
              <a:t>positioned around them. </a:t>
            </a:r>
          </a:p>
          <a:p>
            <a:pPr>
              <a:defRPr/>
            </a:pPr>
            <a:r>
              <a:rPr lang="en-US" dirty="0" smtClean="0"/>
              <a:t>This </a:t>
            </a:r>
            <a:r>
              <a:rPr lang="en-US" dirty="0"/>
              <a:t>is meant to </a:t>
            </a:r>
            <a:r>
              <a:rPr lang="en-US" dirty="0" smtClean="0"/>
              <a:t>stimulate granulomatous </a:t>
            </a:r>
            <a:r>
              <a:rPr lang="en-US" dirty="0"/>
              <a:t>fibroblastic proliferation </a:t>
            </a:r>
            <a:r>
              <a:rPr lang="en-US" dirty="0" smtClean="0"/>
              <a:t>and constrict </a:t>
            </a:r>
            <a:r>
              <a:rPr lang="en-US" dirty="0"/>
              <a:t>the cervix at this level</a:t>
            </a:r>
            <a:r>
              <a:rPr lang="en-US" dirty="0" smtClean="0"/>
              <a:t>.</a:t>
            </a:r>
          </a:p>
          <a:p>
            <a:pPr>
              <a:defRPr/>
            </a:pPr>
            <a:r>
              <a:rPr lang="en-US" dirty="0" smtClean="0"/>
              <a:t> </a:t>
            </a:r>
            <a:r>
              <a:rPr lang="en-US" dirty="0"/>
              <a:t>This procedure </a:t>
            </a:r>
            <a:r>
              <a:rPr lang="en-US" dirty="0" smtClean="0"/>
              <a:t>is rarely </a:t>
            </a:r>
            <a:r>
              <a:rPr lang="en-US" dirty="0"/>
              <a:t>attempted and is no longer performed.</a:t>
            </a:r>
          </a:p>
        </p:txBody>
      </p:sp>
    </p:spTree>
    <p:extLst>
      <p:ext uri="{BB962C8B-B14F-4D97-AF65-F5344CB8AC3E}">
        <p14:creationId xmlns:p14="http://schemas.microsoft.com/office/powerpoint/2010/main" val="3609172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B050"/>
                </a:solidFill>
              </a:rPr>
              <a:t>TVCIC = </a:t>
            </a:r>
            <a:r>
              <a:rPr lang="en-US" dirty="0" err="1" smtClean="0">
                <a:solidFill>
                  <a:srgbClr val="00B050"/>
                </a:solidFill>
              </a:rPr>
              <a:t>Cervicoisthmic</a:t>
            </a:r>
            <a:r>
              <a:rPr lang="en-US" dirty="0" smtClean="0">
                <a:solidFill>
                  <a:srgbClr val="00B050"/>
                </a:solidFill>
              </a:rPr>
              <a:t> </a:t>
            </a:r>
            <a:r>
              <a:rPr lang="en-US" dirty="0" err="1" smtClean="0">
                <a:solidFill>
                  <a:srgbClr val="00B050"/>
                </a:solidFill>
              </a:rPr>
              <a:t>cerslage</a:t>
            </a:r>
            <a:r>
              <a:rPr lang="en-US" dirty="0" smtClean="0">
                <a:solidFill>
                  <a:srgbClr val="00B050"/>
                </a:solidFill>
              </a:rPr>
              <a:t> </a:t>
            </a:r>
            <a:br>
              <a:rPr lang="en-US" dirty="0" smtClean="0">
                <a:solidFill>
                  <a:srgbClr val="00B050"/>
                </a:solidFill>
              </a:rPr>
            </a:br>
            <a:r>
              <a:rPr lang="en-US" dirty="0" smtClean="0">
                <a:solidFill>
                  <a:srgbClr val="00B050"/>
                </a:solidFill>
              </a:rPr>
              <a:t>or </a:t>
            </a:r>
            <a:r>
              <a:rPr lang="en-US" dirty="0">
                <a:solidFill>
                  <a:srgbClr val="00B050"/>
                </a:solidFill>
              </a:rPr>
              <a:t>lower isthmic </a:t>
            </a:r>
            <a:r>
              <a:rPr lang="en-US" dirty="0" err="1" smtClean="0">
                <a:solidFill>
                  <a:srgbClr val="00B050"/>
                </a:solidFill>
              </a:rPr>
              <a:t>cerclage</a:t>
            </a:r>
            <a:endParaRPr lang="en-US" dirty="0">
              <a:solidFill>
                <a:srgbClr val="00B050"/>
              </a:solidFill>
            </a:endParaRPr>
          </a:p>
        </p:txBody>
      </p:sp>
      <p:sp>
        <p:nvSpPr>
          <p:cNvPr id="3" name="Content Placeholder 2"/>
          <p:cNvSpPr>
            <a:spLocks noGrp="1"/>
          </p:cNvSpPr>
          <p:nvPr>
            <p:ph idx="1"/>
          </p:nvPr>
        </p:nvSpPr>
        <p:spPr/>
        <p:txBody>
          <a:bodyPr/>
          <a:lstStyle/>
          <a:p>
            <a:pPr marL="0" indent="0">
              <a:buFontTx/>
              <a:buNone/>
              <a:defRPr/>
            </a:pPr>
            <a:r>
              <a:rPr lang="en-US" b="1" dirty="0" smtClean="0">
                <a:solidFill>
                  <a:schemeClr val="accent3">
                    <a:lumMod val="50000"/>
                  </a:schemeClr>
                </a:solidFill>
              </a:rPr>
              <a:t> </a:t>
            </a:r>
          </a:p>
          <a:p>
            <a:pPr marL="0" indent="0">
              <a:buFontTx/>
              <a:buNone/>
              <a:defRPr/>
            </a:pPr>
            <a:r>
              <a:rPr lang="en-US" b="1" dirty="0">
                <a:solidFill>
                  <a:schemeClr val="accent3">
                    <a:lumMod val="50000"/>
                  </a:schemeClr>
                </a:solidFill>
              </a:rPr>
              <a:t>-</a:t>
            </a:r>
            <a:r>
              <a:rPr lang="en-US" b="1" dirty="0" smtClean="0">
                <a:solidFill>
                  <a:schemeClr val="accent3">
                    <a:lumMod val="50000"/>
                  </a:schemeClr>
                </a:solidFill>
              </a:rPr>
              <a:t>(</a:t>
            </a:r>
            <a:r>
              <a:rPr lang="en-US" b="1" dirty="0">
                <a:solidFill>
                  <a:schemeClr val="accent3">
                    <a:lumMod val="50000"/>
                  </a:schemeClr>
                </a:solidFill>
              </a:rPr>
              <a:t>Ritter’s modification of </a:t>
            </a:r>
            <a:r>
              <a:rPr lang="en-US" b="1" dirty="0" err="1">
                <a:solidFill>
                  <a:schemeClr val="accent3">
                    <a:lumMod val="50000"/>
                  </a:schemeClr>
                </a:solidFill>
              </a:rPr>
              <a:t>Shirodkar’s</a:t>
            </a:r>
            <a:r>
              <a:rPr lang="en-US" b="1" dirty="0">
                <a:solidFill>
                  <a:schemeClr val="accent3">
                    <a:lumMod val="50000"/>
                  </a:schemeClr>
                </a:solidFill>
              </a:rPr>
              <a:t> </a:t>
            </a:r>
            <a:r>
              <a:rPr lang="en-US" b="1" dirty="0">
                <a:solidFill>
                  <a:schemeClr val="accent3">
                    <a:lumMod val="50000"/>
                  </a:schemeClr>
                </a:solidFill>
              </a:rPr>
              <a:t>technique) in pregnant</a:t>
            </a:r>
            <a:endParaRPr lang="en-US" b="1" dirty="0">
              <a:solidFill>
                <a:schemeClr val="accent3">
                  <a:lumMod val="50000"/>
                </a:schemeClr>
              </a:solidFill>
            </a:endParaRPr>
          </a:p>
          <a:p>
            <a:pPr marL="0" indent="0">
              <a:buFontTx/>
              <a:buNone/>
              <a:defRPr/>
            </a:pPr>
            <a:r>
              <a:rPr lang="en-US" b="1" dirty="0" smtClean="0">
                <a:solidFill>
                  <a:schemeClr val="accent3">
                    <a:lumMod val="50000"/>
                  </a:schemeClr>
                </a:solidFill>
              </a:rPr>
              <a:t>-</a:t>
            </a:r>
            <a:r>
              <a:rPr lang="en-US" b="1" dirty="0" err="1" smtClean="0">
                <a:solidFill>
                  <a:schemeClr val="accent3">
                    <a:lumMod val="50000"/>
                  </a:schemeClr>
                </a:solidFill>
              </a:rPr>
              <a:t>mann</a:t>
            </a:r>
            <a:r>
              <a:rPr lang="en-US" b="1" dirty="0" smtClean="0">
                <a:solidFill>
                  <a:schemeClr val="accent3">
                    <a:lumMod val="50000"/>
                  </a:schemeClr>
                </a:solidFill>
              </a:rPr>
              <a:t> </a:t>
            </a:r>
            <a:r>
              <a:rPr lang="en-US" b="1" dirty="0" err="1" smtClean="0">
                <a:solidFill>
                  <a:schemeClr val="accent3">
                    <a:lumMod val="50000"/>
                  </a:schemeClr>
                </a:solidFill>
              </a:rPr>
              <a:t>cerclage</a:t>
            </a:r>
            <a:r>
              <a:rPr lang="en-US" b="1" dirty="0" smtClean="0">
                <a:solidFill>
                  <a:schemeClr val="accent3">
                    <a:lumMod val="50000"/>
                  </a:schemeClr>
                </a:solidFill>
              </a:rPr>
              <a:t> in non pregnant</a:t>
            </a:r>
            <a:endParaRPr lang="en-US" dirty="0"/>
          </a:p>
        </p:txBody>
      </p:sp>
    </p:spTree>
    <p:extLst>
      <p:ext uri="{BB962C8B-B14F-4D97-AF65-F5344CB8AC3E}">
        <p14:creationId xmlns:p14="http://schemas.microsoft.com/office/powerpoint/2010/main" val="1939010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normAutofit fontScale="90000"/>
          </a:bodyPr>
          <a:lstStyle/>
          <a:p>
            <a:r>
              <a:rPr lang="en-US" dirty="0" smtClean="0"/>
              <a:t>TVCIC =  </a:t>
            </a:r>
            <a:r>
              <a:rPr lang="en-US" dirty="0" err="1" smtClean="0"/>
              <a:t>Transvaginal</a:t>
            </a:r>
            <a:r>
              <a:rPr lang="en-US" dirty="0" smtClean="0"/>
              <a:t> </a:t>
            </a:r>
            <a:r>
              <a:rPr lang="en-US" i="1" dirty="0" err="1"/>
              <a:t>cervicoisthmus</a:t>
            </a:r>
            <a:r>
              <a:rPr lang="en-US" i="1" dirty="0"/>
              <a:t> </a:t>
            </a:r>
            <a:r>
              <a:rPr lang="en-US" i="1" dirty="0" err="1"/>
              <a:t>cerclage</a:t>
            </a:r>
            <a:r>
              <a:rPr lang="en-US" i="1" dirty="0"/>
              <a:t> </a:t>
            </a:r>
            <a:endParaRPr lang="en-US" dirty="0" smtClean="0"/>
          </a:p>
        </p:txBody>
      </p:sp>
      <p:sp>
        <p:nvSpPr>
          <p:cNvPr id="3" name="Content Placeholder 2"/>
          <p:cNvSpPr>
            <a:spLocks noGrp="1"/>
          </p:cNvSpPr>
          <p:nvPr>
            <p:ph idx="1"/>
          </p:nvPr>
        </p:nvSpPr>
        <p:spPr>
          <a:xfrm>
            <a:off x="457200" y="1600200"/>
            <a:ext cx="8458200" cy="4525963"/>
          </a:xfrm>
        </p:spPr>
        <p:txBody>
          <a:bodyPr>
            <a:normAutofit fontScale="92500"/>
          </a:bodyPr>
          <a:lstStyle/>
          <a:p>
            <a:pPr>
              <a:defRPr/>
            </a:pPr>
            <a:r>
              <a:rPr lang="en-US" dirty="0" smtClean="0"/>
              <a:t>using </a:t>
            </a:r>
            <a:r>
              <a:rPr lang="en-US" dirty="0"/>
              <a:t>similar indications as </a:t>
            </a:r>
            <a:r>
              <a:rPr lang="en-US" dirty="0" smtClean="0"/>
              <a:t>for abdominal </a:t>
            </a:r>
            <a:r>
              <a:rPr lang="en-US" dirty="0" err="1"/>
              <a:t>cerclage</a:t>
            </a:r>
            <a:r>
              <a:rPr lang="en-US" dirty="0"/>
              <a:t>. </a:t>
            </a:r>
          </a:p>
          <a:p>
            <a:pPr>
              <a:defRPr/>
            </a:pPr>
            <a:r>
              <a:rPr lang="en-US" dirty="0" smtClean="0"/>
              <a:t>There </a:t>
            </a:r>
            <a:r>
              <a:rPr lang="en-US" dirty="0"/>
              <a:t>was 100% fetal survival.</a:t>
            </a:r>
          </a:p>
          <a:p>
            <a:pPr>
              <a:defRPr/>
            </a:pPr>
            <a:r>
              <a:rPr lang="en-US" dirty="0"/>
              <a:t>Preterm birth rate was 32%, with births ≤30 weeks</a:t>
            </a:r>
          </a:p>
          <a:p>
            <a:pPr>
              <a:defRPr/>
            </a:pPr>
            <a:r>
              <a:rPr lang="en-US" dirty="0"/>
              <a:t>occurring in 21% of the cases</a:t>
            </a:r>
            <a:r>
              <a:rPr lang="en-US" dirty="0" smtClean="0"/>
              <a:t>.</a:t>
            </a:r>
          </a:p>
          <a:p>
            <a:pPr>
              <a:defRPr/>
            </a:pPr>
            <a:r>
              <a:rPr lang="en-US" dirty="0" smtClean="0"/>
              <a:t>The suture may removed or not removed</a:t>
            </a:r>
            <a:r>
              <a:rPr lang="en-US" dirty="0"/>
              <a:t>, and </a:t>
            </a:r>
            <a:endParaRPr lang="en-US" dirty="0" smtClean="0"/>
          </a:p>
          <a:p>
            <a:pPr>
              <a:defRPr/>
            </a:pPr>
            <a:r>
              <a:rPr lang="en-US" dirty="0" smtClean="0"/>
              <a:t>There were reported </a:t>
            </a:r>
            <a:r>
              <a:rPr lang="en-US" dirty="0"/>
              <a:t>complications, however; these </a:t>
            </a:r>
            <a:r>
              <a:rPr lang="en-US" dirty="0" smtClean="0"/>
              <a:t>included an </a:t>
            </a:r>
            <a:r>
              <a:rPr lang="en-US" dirty="0"/>
              <a:t>intraoperative bladder laceration and an </a:t>
            </a:r>
            <a:r>
              <a:rPr lang="en-US" dirty="0" err="1" smtClean="0"/>
              <a:t>intrapartum</a:t>
            </a:r>
            <a:r>
              <a:rPr lang="en-US" dirty="0"/>
              <a:t> </a:t>
            </a:r>
            <a:r>
              <a:rPr lang="en-US" dirty="0" smtClean="0"/>
              <a:t>cervical </a:t>
            </a:r>
            <a:r>
              <a:rPr lang="en-US" dirty="0"/>
              <a:t>tear.</a:t>
            </a:r>
          </a:p>
          <a:p>
            <a:pPr>
              <a:defRPr/>
            </a:pPr>
            <a:endParaRPr lang="en-US" dirty="0"/>
          </a:p>
        </p:txBody>
      </p:sp>
    </p:spTree>
    <p:extLst>
      <p:ext uri="{BB962C8B-B14F-4D97-AF65-F5344CB8AC3E}">
        <p14:creationId xmlns:p14="http://schemas.microsoft.com/office/powerpoint/2010/main" val="3232404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Ritter’s modification of </a:t>
            </a:r>
            <a:r>
              <a:rPr lang="en-US" dirty="0" err="1"/>
              <a:t>Shirodkar’s</a:t>
            </a:r>
            <a:r>
              <a:rPr lang="en-US" dirty="0"/>
              <a:t> technique</a:t>
            </a:r>
          </a:p>
        </p:txBody>
      </p:sp>
      <p:sp>
        <p:nvSpPr>
          <p:cNvPr id="3" name="Content Placeholder 2"/>
          <p:cNvSpPr>
            <a:spLocks noGrp="1"/>
          </p:cNvSpPr>
          <p:nvPr>
            <p:ph idx="1"/>
          </p:nvPr>
        </p:nvSpPr>
        <p:spPr/>
        <p:txBody>
          <a:bodyPr/>
          <a:lstStyle/>
          <a:p>
            <a:r>
              <a:rPr lang="en-US" dirty="0" smtClean="0"/>
              <a:t>In pregnant , to </a:t>
            </a:r>
            <a:r>
              <a:rPr lang="en-US" dirty="0"/>
              <a:t>avoid slipping off, the suture is placed above </a:t>
            </a:r>
            <a:r>
              <a:rPr lang="en-US" dirty="0" smtClean="0"/>
              <a:t> the </a:t>
            </a:r>
            <a:r>
              <a:rPr lang="en-US" dirty="0" err="1"/>
              <a:t>uterosacral</a:t>
            </a:r>
            <a:r>
              <a:rPr lang="en-US" dirty="0"/>
              <a:t> ligament and through the cardinal </a:t>
            </a:r>
            <a:r>
              <a:rPr lang="en-US" dirty="0" smtClean="0"/>
              <a:t> ligament under </a:t>
            </a:r>
            <a:r>
              <a:rPr lang="en-US" dirty="0"/>
              <a:t>direct vision</a:t>
            </a:r>
          </a:p>
          <a:p>
            <a:endParaRPr lang="en-US" dirty="0"/>
          </a:p>
        </p:txBody>
      </p:sp>
    </p:spTree>
    <p:extLst>
      <p:ext uri="{BB962C8B-B14F-4D97-AF65-F5344CB8AC3E}">
        <p14:creationId xmlns:p14="http://schemas.microsoft.com/office/powerpoint/2010/main" val="81728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smtClean="0"/>
              <a:t>The </a:t>
            </a:r>
            <a:r>
              <a:rPr lang="en-US" i="1" smtClean="0"/>
              <a:t>Mann cerclage</a:t>
            </a:r>
            <a:endParaRPr lang="en-US" smtClean="0"/>
          </a:p>
        </p:txBody>
      </p:sp>
      <p:sp>
        <p:nvSpPr>
          <p:cNvPr id="3" name="Content Placeholder 2"/>
          <p:cNvSpPr>
            <a:spLocks noGrp="1"/>
          </p:cNvSpPr>
          <p:nvPr>
            <p:ph idx="1"/>
          </p:nvPr>
        </p:nvSpPr>
        <p:spPr>
          <a:xfrm>
            <a:off x="457200" y="1371600"/>
            <a:ext cx="8229600" cy="4754563"/>
          </a:xfrm>
        </p:spPr>
        <p:txBody>
          <a:bodyPr>
            <a:normAutofit fontScale="85000" lnSpcReduction="20000"/>
          </a:bodyPr>
          <a:lstStyle/>
          <a:p>
            <a:pPr>
              <a:defRPr/>
            </a:pPr>
            <a:r>
              <a:rPr lang="en-US" dirty="0" smtClean="0"/>
              <a:t>It is </a:t>
            </a:r>
            <a:r>
              <a:rPr lang="en-US" dirty="0"/>
              <a:t>another </a:t>
            </a:r>
            <a:r>
              <a:rPr lang="en-US" dirty="0" err="1" smtClean="0"/>
              <a:t>transvaginal</a:t>
            </a:r>
            <a:r>
              <a:rPr lang="en-US" dirty="0"/>
              <a:t> </a:t>
            </a:r>
            <a:r>
              <a:rPr lang="en-US" dirty="0" err="1" smtClean="0"/>
              <a:t>cervicoisthmic</a:t>
            </a:r>
            <a:r>
              <a:rPr lang="en-US" dirty="0" smtClean="0"/>
              <a:t> </a:t>
            </a:r>
            <a:r>
              <a:rPr lang="en-US" dirty="0"/>
              <a:t>technique </a:t>
            </a:r>
            <a:endParaRPr lang="en-US" dirty="0" smtClean="0"/>
          </a:p>
          <a:p>
            <a:pPr>
              <a:defRPr/>
            </a:pPr>
            <a:r>
              <a:rPr lang="en-US" dirty="0" smtClean="0"/>
              <a:t>also </a:t>
            </a:r>
            <a:r>
              <a:rPr lang="en-US" dirty="0"/>
              <a:t>performed in </a:t>
            </a:r>
            <a:r>
              <a:rPr lang="en-US" dirty="0" smtClean="0"/>
              <a:t>the </a:t>
            </a:r>
            <a:r>
              <a:rPr lang="en-US" dirty="0" err="1" smtClean="0"/>
              <a:t>nonpregnant</a:t>
            </a:r>
            <a:r>
              <a:rPr lang="en-US" dirty="0" smtClean="0"/>
              <a:t> </a:t>
            </a:r>
            <a:r>
              <a:rPr lang="en-US" dirty="0"/>
              <a:t>state </a:t>
            </a:r>
            <a:endParaRPr lang="en-US" dirty="0" smtClean="0"/>
          </a:p>
          <a:p>
            <a:pPr>
              <a:defRPr/>
            </a:pPr>
            <a:r>
              <a:rPr lang="en-US" dirty="0" smtClean="0"/>
              <a:t>In </a:t>
            </a:r>
            <a:r>
              <a:rPr lang="en-US" dirty="0"/>
              <a:t>this procedure, an </a:t>
            </a:r>
            <a:r>
              <a:rPr lang="en-US" dirty="0" smtClean="0"/>
              <a:t>abnormally shortened </a:t>
            </a:r>
            <a:r>
              <a:rPr lang="en-US" dirty="0"/>
              <a:t>or scarred cervix is dissected </a:t>
            </a:r>
            <a:r>
              <a:rPr lang="en-US" dirty="0" smtClean="0"/>
              <a:t>to enable </a:t>
            </a:r>
            <a:r>
              <a:rPr lang="en-US" dirty="0"/>
              <a:t>suture placement at the level of internal </a:t>
            </a:r>
            <a:r>
              <a:rPr lang="en-US" dirty="0" err="1"/>
              <a:t>os</a:t>
            </a:r>
            <a:r>
              <a:rPr lang="en-US" dirty="0"/>
              <a:t>. </a:t>
            </a:r>
            <a:endParaRPr lang="en-US" dirty="0" smtClean="0"/>
          </a:p>
          <a:p>
            <a:pPr>
              <a:defRPr/>
            </a:pPr>
            <a:r>
              <a:rPr lang="en-US" dirty="0" smtClean="0"/>
              <a:t>A</a:t>
            </a:r>
            <a:r>
              <a:rPr lang="en-US" dirty="0"/>
              <a:t> </a:t>
            </a:r>
            <a:r>
              <a:rPr lang="en-US" dirty="0" err="1" smtClean="0"/>
              <a:t>nonabsorbable</a:t>
            </a:r>
            <a:r>
              <a:rPr lang="en-US" dirty="0" smtClean="0"/>
              <a:t> </a:t>
            </a:r>
            <a:r>
              <a:rPr lang="en-US" dirty="0"/>
              <a:t>suture is inserted, as in the </a:t>
            </a:r>
            <a:r>
              <a:rPr lang="en-US" dirty="0" err="1" smtClean="0"/>
              <a:t>Shirodkar</a:t>
            </a:r>
            <a:r>
              <a:rPr lang="en-US" dirty="0"/>
              <a:t> </a:t>
            </a:r>
            <a:r>
              <a:rPr lang="en-US" dirty="0" smtClean="0"/>
              <a:t>technique</a:t>
            </a:r>
            <a:r>
              <a:rPr lang="en-US" dirty="0"/>
              <a:t>. </a:t>
            </a:r>
            <a:endParaRPr lang="en-US" dirty="0" smtClean="0"/>
          </a:p>
          <a:p>
            <a:pPr>
              <a:defRPr/>
            </a:pPr>
            <a:r>
              <a:rPr lang="en-US" dirty="0" smtClean="0"/>
              <a:t>Unique </a:t>
            </a:r>
            <a:r>
              <a:rPr lang="en-US" dirty="0"/>
              <a:t>to this procedure, the </a:t>
            </a:r>
            <a:r>
              <a:rPr lang="en-US" dirty="0" err="1" smtClean="0"/>
              <a:t>uterosacral</a:t>
            </a:r>
            <a:r>
              <a:rPr lang="en-US" dirty="0"/>
              <a:t> </a:t>
            </a:r>
            <a:r>
              <a:rPr lang="en-US" dirty="0" smtClean="0"/>
              <a:t>ligaments </a:t>
            </a:r>
            <a:r>
              <a:rPr lang="en-US" dirty="0"/>
              <a:t>and additional cervical tissue </a:t>
            </a:r>
            <a:r>
              <a:rPr lang="en-US" dirty="0" smtClean="0"/>
              <a:t>anteriorly and </a:t>
            </a:r>
            <a:r>
              <a:rPr lang="en-US" dirty="0"/>
              <a:t>posteriorly are incorporated into the suture</a:t>
            </a:r>
            <a:r>
              <a:rPr lang="en-US" dirty="0" smtClean="0"/>
              <a:t>.</a:t>
            </a:r>
          </a:p>
          <a:p>
            <a:pPr>
              <a:defRPr/>
            </a:pPr>
            <a:r>
              <a:rPr lang="en-US" dirty="0" smtClean="0"/>
              <a:t> A second </a:t>
            </a:r>
            <a:r>
              <a:rPr lang="en-US" dirty="0"/>
              <a:t>suture is then placed 1 to 2 cm distal to </a:t>
            </a:r>
            <a:r>
              <a:rPr lang="en-US" dirty="0" smtClean="0"/>
              <a:t>the first</a:t>
            </a:r>
            <a:r>
              <a:rPr lang="en-US" dirty="0"/>
              <a:t>.</a:t>
            </a:r>
          </a:p>
        </p:txBody>
      </p:sp>
    </p:spTree>
    <p:extLst>
      <p:ext uri="{BB962C8B-B14F-4D97-AF65-F5344CB8AC3E}">
        <p14:creationId xmlns:p14="http://schemas.microsoft.com/office/powerpoint/2010/main" val="3165079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15400" cy="1143000"/>
          </a:xfrm>
        </p:spPr>
        <p:txBody>
          <a:bodyPr>
            <a:normAutofit fontScale="90000"/>
          </a:bodyPr>
          <a:lstStyle/>
          <a:p>
            <a:r>
              <a:rPr lang="en-US" b="1" dirty="0" smtClean="0">
                <a:solidFill>
                  <a:srgbClr val="00B050"/>
                </a:solidFill>
              </a:rPr>
              <a:t/>
            </a:r>
            <a:br>
              <a:rPr lang="en-US" b="1" dirty="0" smtClean="0">
                <a:solidFill>
                  <a:srgbClr val="00B050"/>
                </a:solidFill>
              </a:rPr>
            </a:br>
            <a:r>
              <a:rPr lang="en-US" b="1" dirty="0" smtClean="0">
                <a:solidFill>
                  <a:srgbClr val="00B050"/>
                </a:solidFill>
              </a:rPr>
              <a:t>Trans-Abdominal-</a:t>
            </a:r>
            <a:r>
              <a:rPr lang="en-US" b="1" dirty="0" err="1" smtClean="0">
                <a:solidFill>
                  <a:srgbClr val="00B050"/>
                </a:solidFill>
              </a:rPr>
              <a:t>Cervicoisthmic</a:t>
            </a:r>
            <a:r>
              <a:rPr lang="en-US" b="1" dirty="0" smtClean="0">
                <a:solidFill>
                  <a:srgbClr val="00B050"/>
                </a:solidFill>
              </a:rPr>
              <a:t> </a:t>
            </a:r>
            <a:r>
              <a:rPr lang="en-US" b="1" dirty="0" err="1" smtClean="0">
                <a:solidFill>
                  <a:srgbClr val="00B050"/>
                </a:solidFill>
              </a:rPr>
              <a:t>Cerclage</a:t>
            </a:r>
            <a:r>
              <a:rPr lang="en-US" b="1" dirty="0" smtClean="0">
                <a:solidFill>
                  <a:srgbClr val="00B050"/>
                </a:solidFill>
              </a:rPr>
              <a:t>     ( </a:t>
            </a:r>
            <a:r>
              <a:rPr lang="en-US" b="1" dirty="0" err="1" smtClean="0">
                <a:solidFill>
                  <a:srgbClr val="00B050"/>
                </a:solidFill>
              </a:rPr>
              <a:t>tacic</a:t>
            </a:r>
            <a:r>
              <a:rPr lang="en-US" b="1" dirty="0" smtClean="0">
                <a:solidFill>
                  <a:srgbClr val="00B050"/>
                </a:solidFill>
              </a:rPr>
              <a:t>)</a:t>
            </a:r>
            <a:r>
              <a:rPr lang="en-US" b="1" dirty="0">
                <a:solidFill>
                  <a:srgbClr val="00B050"/>
                </a:solidFill>
              </a:rPr>
              <a:t/>
            </a:r>
            <a:br>
              <a:rPr lang="en-US" b="1" dirty="0">
                <a:solidFill>
                  <a:srgbClr val="00B050"/>
                </a:solidFill>
              </a:rPr>
            </a:br>
            <a:endParaRPr lang="en-US" dirty="0">
              <a:solidFill>
                <a:srgbClr val="00B050"/>
              </a:solidFill>
            </a:endParaRPr>
          </a:p>
        </p:txBody>
      </p:sp>
      <p:sp>
        <p:nvSpPr>
          <p:cNvPr id="3" name="Content Placeholder 2"/>
          <p:cNvSpPr>
            <a:spLocks noGrp="1"/>
          </p:cNvSpPr>
          <p:nvPr>
            <p:ph idx="1"/>
          </p:nvPr>
        </p:nvSpPr>
        <p:spPr>
          <a:xfrm>
            <a:off x="457200" y="1600200"/>
            <a:ext cx="8382000" cy="4953000"/>
          </a:xfrm>
        </p:spPr>
        <p:txBody>
          <a:bodyPr>
            <a:normAutofit lnSpcReduction="10000"/>
          </a:bodyPr>
          <a:lstStyle/>
          <a:p>
            <a:pPr marL="0" indent="0">
              <a:buFontTx/>
              <a:buChar char="-"/>
              <a:defRPr/>
            </a:pPr>
            <a:r>
              <a:rPr lang="en-US" b="1" dirty="0" err="1" smtClean="0">
                <a:solidFill>
                  <a:srgbClr val="FF0000"/>
                </a:solidFill>
              </a:rPr>
              <a:t>lapatoromy</a:t>
            </a:r>
            <a:r>
              <a:rPr lang="en-US" b="1" dirty="0" smtClean="0">
                <a:solidFill>
                  <a:srgbClr val="FF0000"/>
                </a:solidFill>
              </a:rPr>
              <a:t>  </a:t>
            </a:r>
            <a:r>
              <a:rPr lang="en-US" b="1" dirty="0" err="1">
                <a:solidFill>
                  <a:schemeClr val="accent3">
                    <a:lumMod val="50000"/>
                  </a:schemeClr>
                </a:solidFill>
              </a:rPr>
              <a:t>benson</a:t>
            </a:r>
            <a:r>
              <a:rPr lang="en-US" b="1" dirty="0">
                <a:solidFill>
                  <a:schemeClr val="accent3">
                    <a:lumMod val="50000"/>
                  </a:schemeClr>
                </a:solidFill>
              </a:rPr>
              <a:t>  </a:t>
            </a:r>
            <a:endParaRPr lang="en-US" b="1" dirty="0" smtClean="0">
              <a:solidFill>
                <a:schemeClr val="accent3">
                  <a:lumMod val="50000"/>
                </a:schemeClr>
              </a:solidFill>
            </a:endParaRPr>
          </a:p>
          <a:p>
            <a:pPr marL="0" indent="0">
              <a:buNone/>
              <a:defRPr/>
            </a:pPr>
            <a:r>
              <a:rPr lang="en-US" b="1" dirty="0">
                <a:solidFill>
                  <a:schemeClr val="accent3">
                    <a:lumMod val="50000"/>
                  </a:schemeClr>
                </a:solidFill>
              </a:rPr>
              <a:t> </a:t>
            </a:r>
            <a:r>
              <a:rPr lang="en-US" b="1" dirty="0" smtClean="0">
                <a:solidFill>
                  <a:schemeClr val="accent3">
                    <a:lumMod val="50000"/>
                  </a:schemeClr>
                </a:solidFill>
              </a:rPr>
              <a:t>                           - </a:t>
            </a:r>
            <a:r>
              <a:rPr lang="en-US" b="1" dirty="0" err="1">
                <a:solidFill>
                  <a:schemeClr val="accent3">
                    <a:lumMod val="50000"/>
                  </a:schemeClr>
                </a:solidFill>
              </a:rPr>
              <a:t>anthony</a:t>
            </a:r>
            <a:r>
              <a:rPr lang="en-US" b="1" dirty="0">
                <a:solidFill>
                  <a:schemeClr val="accent3">
                    <a:lumMod val="50000"/>
                  </a:schemeClr>
                </a:solidFill>
              </a:rPr>
              <a:t> technique</a:t>
            </a:r>
          </a:p>
          <a:p>
            <a:pPr marL="0" indent="0" algn="ctr">
              <a:buFontTx/>
              <a:buNone/>
              <a:defRPr/>
            </a:pPr>
            <a:r>
              <a:rPr lang="en-US" b="1" dirty="0">
                <a:solidFill>
                  <a:schemeClr val="accent3">
                    <a:lumMod val="50000"/>
                  </a:schemeClr>
                </a:solidFill>
              </a:rPr>
              <a:t>                                                                                                               </a:t>
            </a:r>
            <a:r>
              <a:rPr lang="en-US" b="1" dirty="0" smtClean="0">
                <a:solidFill>
                  <a:schemeClr val="accent3">
                    <a:lumMod val="50000"/>
                  </a:schemeClr>
                </a:solidFill>
              </a:rPr>
              <a:t>                                         - </a:t>
            </a:r>
            <a:r>
              <a:rPr lang="en-US" b="1" dirty="0" err="1">
                <a:solidFill>
                  <a:schemeClr val="accent3">
                    <a:lumMod val="50000"/>
                  </a:schemeClr>
                </a:solidFill>
              </a:rPr>
              <a:t>topar</a:t>
            </a:r>
            <a:r>
              <a:rPr lang="en-US" b="1" dirty="0">
                <a:solidFill>
                  <a:schemeClr val="accent3">
                    <a:lumMod val="50000"/>
                  </a:schemeClr>
                </a:solidFill>
              </a:rPr>
              <a:t> technique</a:t>
            </a:r>
          </a:p>
          <a:p>
            <a:pPr marL="0" indent="0">
              <a:buFontTx/>
              <a:buNone/>
              <a:defRPr/>
            </a:pPr>
            <a:r>
              <a:rPr lang="en-US" b="1" dirty="0">
                <a:solidFill>
                  <a:schemeClr val="accent3">
                    <a:lumMod val="50000"/>
                  </a:schemeClr>
                </a:solidFill>
              </a:rPr>
              <a:t>                                                                     </a:t>
            </a:r>
            <a:r>
              <a:rPr lang="en-US" b="1" dirty="0" smtClean="0">
                <a:solidFill>
                  <a:schemeClr val="accent3">
                    <a:lumMod val="50000"/>
                  </a:schemeClr>
                </a:solidFill>
              </a:rPr>
              <a:t>                   </a:t>
            </a:r>
            <a:r>
              <a:rPr lang="en-US" b="1" dirty="0">
                <a:solidFill>
                  <a:srgbClr val="FF0000"/>
                </a:solidFill>
              </a:rPr>
              <a:t>laparoscopy </a:t>
            </a:r>
            <a:r>
              <a:rPr lang="en-US" b="1" dirty="0">
                <a:solidFill>
                  <a:schemeClr val="accent3">
                    <a:lumMod val="50000"/>
                  </a:schemeClr>
                </a:solidFill>
              </a:rPr>
              <a:t>   - suture abdominally posterior</a:t>
            </a:r>
          </a:p>
          <a:p>
            <a:pPr marL="0" indent="0" algn="ctr">
              <a:buFontTx/>
              <a:buNone/>
              <a:defRPr/>
            </a:pPr>
            <a:r>
              <a:rPr lang="en-US" b="1" dirty="0">
                <a:solidFill>
                  <a:schemeClr val="accent3">
                    <a:lumMod val="50000"/>
                  </a:schemeClr>
                </a:solidFill>
              </a:rPr>
              <a:t>                                                                                                   </a:t>
            </a:r>
            <a:r>
              <a:rPr lang="en-US" b="1" dirty="0" smtClean="0">
                <a:solidFill>
                  <a:schemeClr val="accent3">
                    <a:lumMod val="50000"/>
                  </a:schemeClr>
                </a:solidFill>
              </a:rPr>
              <a:t>                              - </a:t>
            </a:r>
            <a:r>
              <a:rPr lang="en-US" b="1" dirty="0">
                <a:solidFill>
                  <a:schemeClr val="accent3">
                    <a:lumMod val="50000"/>
                  </a:schemeClr>
                </a:solidFill>
              </a:rPr>
              <a:t>suture vaginally posterior</a:t>
            </a:r>
          </a:p>
          <a:p>
            <a:pPr marL="0" indent="0">
              <a:buFontTx/>
              <a:buNone/>
              <a:defRPr/>
            </a:pPr>
            <a:r>
              <a:rPr lang="en-US" b="1" dirty="0" smtClean="0">
                <a:solidFill>
                  <a:schemeClr val="accent3">
                    <a:lumMod val="50000"/>
                  </a:schemeClr>
                </a:solidFill>
              </a:rPr>
              <a:t> </a:t>
            </a:r>
            <a:endParaRPr lang="en-US" b="1" dirty="0">
              <a:solidFill>
                <a:schemeClr val="accent3">
                  <a:lumMod val="50000"/>
                </a:schemeClr>
              </a:solidFill>
            </a:endParaRPr>
          </a:p>
          <a:p>
            <a:endParaRPr lang="en-US" dirty="0"/>
          </a:p>
        </p:txBody>
      </p:sp>
    </p:spTree>
    <p:extLst>
      <p:ext uri="{BB962C8B-B14F-4D97-AF65-F5344CB8AC3E}">
        <p14:creationId xmlns:p14="http://schemas.microsoft.com/office/powerpoint/2010/main" val="3510354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An abdominal approach</a:t>
            </a:r>
            <a:endParaRPr lang="en-US" dirty="0"/>
          </a:p>
        </p:txBody>
      </p:sp>
      <p:sp>
        <p:nvSpPr>
          <p:cNvPr id="3" name="Content Placeholder 2"/>
          <p:cNvSpPr>
            <a:spLocks noGrp="1"/>
          </p:cNvSpPr>
          <p:nvPr>
            <p:ph idx="1"/>
          </p:nvPr>
        </p:nvSpPr>
        <p:spPr/>
        <p:txBody>
          <a:bodyPr>
            <a:normAutofit/>
          </a:bodyPr>
          <a:lstStyle/>
          <a:p>
            <a:pPr>
              <a:defRPr/>
            </a:pPr>
            <a:r>
              <a:rPr lang="en-US" dirty="0" smtClean="0"/>
              <a:t>If the suture needs to be placed still higher, or in cases with severe cervical scarring after multiple failures of vaginal </a:t>
            </a:r>
            <a:r>
              <a:rPr lang="en-US" dirty="0" err="1" smtClean="0"/>
              <a:t>cerclage</a:t>
            </a:r>
            <a:r>
              <a:rPr lang="en-US" dirty="0" smtClean="0"/>
              <a:t>,</a:t>
            </a:r>
          </a:p>
          <a:p>
            <a:pPr>
              <a:defRPr/>
            </a:pPr>
            <a:r>
              <a:rPr lang="en-US" dirty="0" smtClean="0"/>
              <a:t> an abdominal approach can be used. </a:t>
            </a:r>
          </a:p>
          <a:p>
            <a:pPr>
              <a:defRPr/>
            </a:pPr>
            <a:r>
              <a:rPr lang="en-US" dirty="0" smtClean="0"/>
              <a:t>This technique can be performed by laparotomy, or more recently by laparoscopy</a:t>
            </a:r>
            <a:endParaRPr lang="en-US" dirty="0"/>
          </a:p>
        </p:txBody>
      </p:sp>
    </p:spTree>
    <p:extLst>
      <p:ext uri="{BB962C8B-B14F-4D97-AF65-F5344CB8AC3E}">
        <p14:creationId xmlns:p14="http://schemas.microsoft.com/office/powerpoint/2010/main" val="3171037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304800" y="3886200"/>
            <a:ext cx="8610600" cy="2743200"/>
          </a:xfrm>
        </p:spPr>
        <p:txBody>
          <a:bodyPr>
            <a:normAutofit fontScale="92500"/>
          </a:bodyPr>
          <a:lstStyle/>
          <a:p>
            <a:pPr>
              <a:lnSpc>
                <a:spcPct val="90000"/>
              </a:lnSpc>
            </a:pPr>
            <a:r>
              <a:rPr lang="en-US" altLang="en-US" sz="2400" dirty="0" smtClean="0"/>
              <a:t>lowest region of the uterus; it attaches the uterus to the vagina and provides a passage between the vaginal cavity and the uterine cavity. </a:t>
            </a:r>
          </a:p>
          <a:p>
            <a:pPr>
              <a:lnSpc>
                <a:spcPct val="90000"/>
              </a:lnSpc>
            </a:pPr>
            <a:r>
              <a:rPr lang="en-US" altLang="en-US" sz="2400" dirty="0" smtClean="0"/>
              <a:t>The cervix, only about </a:t>
            </a:r>
            <a:r>
              <a:rPr lang="en-US" altLang="en-US" sz="2400" dirty="0" smtClean="0">
                <a:solidFill>
                  <a:srgbClr val="FF0000"/>
                </a:solidFill>
              </a:rPr>
              <a:t>4</a:t>
            </a:r>
            <a:r>
              <a:rPr lang="en-US" altLang="en-US" sz="2400" dirty="0" smtClean="0"/>
              <a:t> </a:t>
            </a:r>
            <a:r>
              <a:rPr lang="en-US" altLang="en-US" sz="2400" dirty="0" err="1" smtClean="0"/>
              <a:t>centimetres</a:t>
            </a:r>
            <a:r>
              <a:rPr lang="en-US" altLang="en-US" sz="2400" dirty="0" smtClean="0"/>
              <a:t> long, </a:t>
            </a:r>
          </a:p>
          <a:p>
            <a:pPr>
              <a:lnSpc>
                <a:spcPct val="90000"/>
              </a:lnSpc>
            </a:pPr>
            <a:r>
              <a:rPr lang="en-US" altLang="en-US" sz="2400" dirty="0" smtClean="0"/>
              <a:t>Projects about </a:t>
            </a:r>
            <a:r>
              <a:rPr lang="en-US" altLang="en-US" sz="2400" dirty="0" smtClean="0">
                <a:solidFill>
                  <a:srgbClr val="FF0000"/>
                </a:solidFill>
              </a:rPr>
              <a:t>2</a:t>
            </a:r>
            <a:r>
              <a:rPr lang="en-US" altLang="en-US" sz="2400" dirty="0" smtClean="0"/>
              <a:t> </a:t>
            </a:r>
            <a:r>
              <a:rPr lang="en-US" altLang="en-US" sz="2400" dirty="0" err="1" smtClean="0"/>
              <a:t>centimetres</a:t>
            </a:r>
            <a:r>
              <a:rPr lang="en-US" altLang="en-US" sz="2400" dirty="0" smtClean="0"/>
              <a:t> into the upper vaginal cavity. </a:t>
            </a:r>
          </a:p>
          <a:p>
            <a:pPr>
              <a:lnSpc>
                <a:spcPct val="90000"/>
              </a:lnSpc>
            </a:pPr>
            <a:r>
              <a:rPr lang="en-US" altLang="en-US" sz="2400" dirty="0" smtClean="0"/>
              <a:t>The cervical opening into the vagina is called the external </a:t>
            </a:r>
            <a:r>
              <a:rPr lang="en-US" altLang="en-US" sz="2400" dirty="0" err="1" smtClean="0"/>
              <a:t>os</a:t>
            </a:r>
            <a:r>
              <a:rPr lang="en-US" altLang="en-US" sz="2400" dirty="0" smtClean="0"/>
              <a:t>; the cavity running the length of the cervix is the </a:t>
            </a:r>
            <a:r>
              <a:rPr lang="en-US" altLang="en-US" sz="2400" dirty="0" err="1" smtClean="0"/>
              <a:t>endocervical</a:t>
            </a:r>
            <a:r>
              <a:rPr lang="en-US" altLang="en-US" sz="2400" dirty="0" smtClean="0"/>
              <a:t> canal; the opening of the </a:t>
            </a:r>
            <a:r>
              <a:rPr lang="en-US" altLang="en-US" sz="2400" dirty="0" err="1" smtClean="0"/>
              <a:t>endocervical</a:t>
            </a:r>
            <a:r>
              <a:rPr lang="en-US" altLang="en-US" sz="2400" dirty="0" smtClean="0"/>
              <a:t> canal into the uterine cavity, the internal </a:t>
            </a:r>
            <a:r>
              <a:rPr lang="en-US" altLang="en-US" sz="2400" dirty="0" err="1" smtClean="0"/>
              <a:t>os</a:t>
            </a:r>
            <a:endParaRPr lang="en-US" altLang="en-US" sz="2400" dirty="0" smtClean="0"/>
          </a:p>
        </p:txBody>
      </p:sp>
      <p:pic>
        <p:nvPicPr>
          <p:cNvPr id="118787" name="Picture 3" descr="vagina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04800"/>
            <a:ext cx="70104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73137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smtClean="0"/>
              <a:t>the technique of Anthony </a:t>
            </a:r>
          </a:p>
        </p:txBody>
      </p:sp>
      <p:sp>
        <p:nvSpPr>
          <p:cNvPr id="101379" name="Content Placeholder 2"/>
          <p:cNvSpPr>
            <a:spLocks noGrp="1"/>
          </p:cNvSpPr>
          <p:nvPr>
            <p:ph idx="1"/>
          </p:nvPr>
        </p:nvSpPr>
        <p:spPr/>
        <p:txBody>
          <a:bodyPr/>
          <a:lstStyle/>
          <a:p>
            <a:r>
              <a:rPr lang="en-US" dirty="0" smtClean="0"/>
              <a:t>the bladder is mobilized, the uterine arteries are identified, and </a:t>
            </a:r>
            <a:r>
              <a:rPr lang="en-US" dirty="0" smtClean="0">
                <a:solidFill>
                  <a:srgbClr val="FF0000"/>
                </a:solidFill>
              </a:rPr>
              <a:t>tunnels</a:t>
            </a:r>
            <a:r>
              <a:rPr lang="en-US" dirty="0" smtClean="0"/>
              <a:t> are created medial to the uterine arteries.</a:t>
            </a:r>
          </a:p>
          <a:p>
            <a:r>
              <a:rPr lang="en-US" dirty="0" smtClean="0"/>
              <a:t> A 5 mm </a:t>
            </a:r>
            <a:r>
              <a:rPr lang="en-US" dirty="0" err="1" smtClean="0"/>
              <a:t>mersilene</a:t>
            </a:r>
            <a:r>
              <a:rPr lang="en-US" dirty="0" smtClean="0"/>
              <a:t> tape is then passed through the tunnels, and the stitch is tied anteriorly. </a:t>
            </a:r>
          </a:p>
        </p:txBody>
      </p:sp>
    </p:spTree>
    <p:extLst>
      <p:ext uri="{BB962C8B-B14F-4D97-AF65-F5344CB8AC3E}">
        <p14:creationId xmlns:p14="http://schemas.microsoft.com/office/powerpoint/2010/main" val="286947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Method of Topper and </a:t>
            </a:r>
            <a:r>
              <a:rPr lang="en-US" dirty="0" err="1" smtClean="0"/>
              <a:t>Farquharson</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US" dirty="0" smtClean="0"/>
              <a:t>a 2-gauge </a:t>
            </a:r>
            <a:r>
              <a:rPr lang="en-US" dirty="0" err="1" smtClean="0"/>
              <a:t>ethilon</a:t>
            </a:r>
            <a:r>
              <a:rPr lang="en-US" dirty="0" smtClean="0"/>
              <a:t> suture is passed </a:t>
            </a:r>
            <a:r>
              <a:rPr lang="en-US" dirty="0" smtClean="0">
                <a:solidFill>
                  <a:srgbClr val="FF0000"/>
                </a:solidFill>
              </a:rPr>
              <a:t>through the muscle of the uterus medial to the uterine vessels </a:t>
            </a:r>
            <a:r>
              <a:rPr lang="en-US" dirty="0" smtClean="0"/>
              <a:t>at the height of the isthmus above the cardinal ligaments, and the stitch is tied anteriorly.</a:t>
            </a:r>
          </a:p>
          <a:p>
            <a:pPr>
              <a:defRPr/>
            </a:pPr>
            <a:r>
              <a:rPr lang="en-US" dirty="0" smtClean="0"/>
              <a:t>The problem with this technique is that laparotomy or laparoscopy are required for insertion. </a:t>
            </a:r>
          </a:p>
          <a:p>
            <a:pPr>
              <a:defRPr/>
            </a:pPr>
            <a:r>
              <a:rPr lang="en-US" dirty="0" smtClean="0"/>
              <a:t>If the technique fails, laparotomy may be required for removal. However, techniques have been developed for leaving the knot so that it can be accessed without invasive techniques. </a:t>
            </a:r>
            <a:endParaRPr lang="en-US" dirty="0"/>
          </a:p>
        </p:txBody>
      </p:sp>
    </p:spTree>
    <p:extLst>
      <p:ext uri="{BB962C8B-B14F-4D97-AF65-F5344CB8AC3E}">
        <p14:creationId xmlns:p14="http://schemas.microsoft.com/office/powerpoint/2010/main" val="2813130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laparoscopy</a:t>
            </a:r>
            <a:endParaRPr lang="en-US" dirty="0"/>
          </a:p>
        </p:txBody>
      </p:sp>
      <p:sp>
        <p:nvSpPr>
          <p:cNvPr id="3" name="Content Placeholder 2"/>
          <p:cNvSpPr>
            <a:spLocks noGrp="1"/>
          </p:cNvSpPr>
          <p:nvPr>
            <p:ph idx="1"/>
          </p:nvPr>
        </p:nvSpPr>
        <p:spPr/>
        <p:txBody>
          <a:bodyPr/>
          <a:lstStyle/>
          <a:p>
            <a:pPr>
              <a:buFontTx/>
              <a:buChar char="-"/>
              <a:defRPr/>
            </a:pPr>
            <a:r>
              <a:rPr lang="en-US" b="1" dirty="0" smtClean="0">
                <a:solidFill>
                  <a:schemeClr val="accent3">
                    <a:lumMod val="50000"/>
                  </a:schemeClr>
                </a:solidFill>
              </a:rPr>
              <a:t>suture </a:t>
            </a:r>
            <a:r>
              <a:rPr lang="en-US" b="1" dirty="0">
                <a:solidFill>
                  <a:schemeClr val="accent3">
                    <a:lumMod val="50000"/>
                  </a:schemeClr>
                </a:solidFill>
              </a:rPr>
              <a:t>abdominally </a:t>
            </a:r>
            <a:r>
              <a:rPr lang="en-US" b="1" dirty="0" smtClean="0">
                <a:solidFill>
                  <a:schemeClr val="accent3">
                    <a:lumMod val="50000"/>
                  </a:schemeClr>
                </a:solidFill>
              </a:rPr>
              <a:t>posterior                                      </a:t>
            </a:r>
            <a:r>
              <a:rPr lang="en-US" sz="2800" dirty="0" smtClean="0">
                <a:solidFill>
                  <a:schemeClr val="accent3">
                    <a:lumMod val="50000"/>
                  </a:schemeClr>
                </a:solidFill>
              </a:rPr>
              <a:t>    -  released abdominally during </a:t>
            </a:r>
            <a:r>
              <a:rPr lang="en-US" sz="2800" dirty="0" err="1" smtClean="0">
                <a:solidFill>
                  <a:schemeClr val="accent3">
                    <a:lumMod val="50000"/>
                  </a:schemeClr>
                </a:solidFill>
              </a:rPr>
              <a:t>cs</a:t>
            </a:r>
            <a:endParaRPr lang="en-US" sz="2800" dirty="0" smtClean="0">
              <a:solidFill>
                <a:schemeClr val="accent3">
                  <a:lumMod val="50000"/>
                </a:schemeClr>
              </a:solidFill>
            </a:endParaRPr>
          </a:p>
          <a:p>
            <a:pPr algn="ctr">
              <a:buFontTx/>
              <a:buChar char="-"/>
              <a:defRPr/>
            </a:pPr>
            <a:r>
              <a:rPr lang="en-US" sz="2800" dirty="0" smtClean="0">
                <a:solidFill>
                  <a:schemeClr val="accent3">
                    <a:lumMod val="50000"/>
                  </a:schemeClr>
                </a:solidFill>
              </a:rPr>
              <a:t>Released vaginally through posterior </a:t>
            </a:r>
            <a:r>
              <a:rPr lang="en-US" sz="2800" dirty="0" err="1" smtClean="0">
                <a:solidFill>
                  <a:schemeClr val="accent3">
                    <a:lumMod val="50000"/>
                  </a:schemeClr>
                </a:solidFill>
              </a:rPr>
              <a:t>culdotomy</a:t>
            </a:r>
            <a:endParaRPr lang="en-US" sz="2800" dirty="0">
              <a:solidFill>
                <a:schemeClr val="accent3">
                  <a:lumMod val="50000"/>
                </a:schemeClr>
              </a:solidFill>
            </a:endParaRPr>
          </a:p>
          <a:p>
            <a:pPr marL="0" indent="0">
              <a:buFontTx/>
              <a:buNone/>
              <a:defRPr/>
            </a:pPr>
            <a:r>
              <a:rPr lang="en-US" b="1" dirty="0">
                <a:solidFill>
                  <a:schemeClr val="accent3">
                    <a:lumMod val="50000"/>
                  </a:schemeClr>
                </a:solidFill>
              </a:rPr>
              <a:t>                                                                                                                                 - suture vaginally posterior</a:t>
            </a:r>
          </a:p>
          <a:p>
            <a:endParaRPr lang="en-US" dirty="0"/>
          </a:p>
        </p:txBody>
      </p:sp>
    </p:spTree>
    <p:extLst>
      <p:ext uri="{BB962C8B-B14F-4D97-AF65-F5344CB8AC3E}">
        <p14:creationId xmlns:p14="http://schemas.microsoft.com/office/powerpoint/2010/main" val="9399996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endParaRPr lang="en-US" smtClean="0"/>
          </a:p>
        </p:txBody>
      </p:sp>
      <p:sp>
        <p:nvSpPr>
          <p:cNvPr id="108547" name="Content Placeholder 2"/>
          <p:cNvSpPr>
            <a:spLocks noGrp="1"/>
          </p:cNvSpPr>
          <p:nvPr>
            <p:ph idx="1"/>
          </p:nvPr>
        </p:nvSpPr>
        <p:spPr/>
        <p:txBody>
          <a:bodyPr/>
          <a:lstStyle/>
          <a:p>
            <a:endParaRPr lang="en-US" smtClean="0"/>
          </a:p>
        </p:txBody>
      </p:sp>
      <p:pic>
        <p:nvPicPr>
          <p:cNvPr id="108548" name="Picture 2" descr="C:\Documents and Settings\mmhennawy\Desktop\laparoscopic cercl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49" name="Picture 3" descr="C:\Documents and Settings\mmhennawy\Desktop\laparoscopic cerclag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105400"/>
            <a:ext cx="51816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550" name="Picture 4" descr="C:\Documents and Settings\mmhennawy\Desktop\laparoscopic cerclag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5229225"/>
            <a:ext cx="320040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055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Bridging   techniques = trans-cervix</a:t>
            </a:r>
            <a:endParaRPr lang="en-US" dirty="0">
              <a:solidFill>
                <a:srgbClr val="00B050"/>
              </a:solidFill>
            </a:endParaRPr>
          </a:p>
        </p:txBody>
      </p:sp>
      <p:sp>
        <p:nvSpPr>
          <p:cNvPr id="3" name="Content Placeholder 2"/>
          <p:cNvSpPr>
            <a:spLocks noGrp="1"/>
          </p:cNvSpPr>
          <p:nvPr>
            <p:ph idx="1"/>
          </p:nvPr>
        </p:nvSpPr>
        <p:spPr/>
        <p:txBody>
          <a:bodyPr/>
          <a:lstStyle/>
          <a:p>
            <a:pPr marL="0" indent="0">
              <a:buFontTx/>
              <a:buNone/>
              <a:defRPr/>
            </a:pPr>
            <a:r>
              <a:rPr lang="en-US" b="1" dirty="0">
                <a:solidFill>
                  <a:srgbClr val="FF0000"/>
                </a:solidFill>
              </a:rPr>
              <a:t>Bridging procedure</a:t>
            </a:r>
            <a:r>
              <a:rPr lang="en-US" b="1" dirty="0">
                <a:solidFill>
                  <a:schemeClr val="accent3">
                    <a:lumMod val="50000"/>
                  </a:schemeClr>
                </a:solidFill>
              </a:rPr>
              <a:t>   -mid canal- </a:t>
            </a:r>
            <a:r>
              <a:rPr lang="en-US" b="1" dirty="0" err="1">
                <a:solidFill>
                  <a:schemeClr val="accent3">
                    <a:lumMod val="50000"/>
                  </a:schemeClr>
                </a:solidFill>
              </a:rPr>
              <a:t>Hufner</a:t>
            </a:r>
            <a:r>
              <a:rPr lang="en-US" b="1" dirty="0">
                <a:solidFill>
                  <a:schemeClr val="accent3">
                    <a:lumMod val="50000"/>
                  </a:schemeClr>
                </a:solidFill>
              </a:rPr>
              <a:t> </a:t>
            </a:r>
          </a:p>
          <a:p>
            <a:pPr marL="0" indent="0">
              <a:buFontTx/>
              <a:buNone/>
              <a:defRPr/>
            </a:pPr>
            <a:r>
              <a:rPr lang="en-US" b="1" dirty="0">
                <a:solidFill>
                  <a:schemeClr val="accent3">
                    <a:lumMod val="50000"/>
                  </a:schemeClr>
                </a:solidFill>
              </a:rPr>
              <a:t>                                                          -</a:t>
            </a:r>
            <a:r>
              <a:rPr lang="en-US" b="1" dirty="0" err="1">
                <a:solidFill>
                  <a:schemeClr val="accent3">
                    <a:lumMod val="50000"/>
                  </a:schemeClr>
                </a:solidFill>
              </a:rPr>
              <a:t>wurm</a:t>
            </a:r>
            <a:endParaRPr lang="en-US" b="1" dirty="0">
              <a:solidFill>
                <a:schemeClr val="accent3">
                  <a:lumMod val="50000"/>
                </a:schemeClr>
              </a:solidFill>
            </a:endParaRPr>
          </a:p>
          <a:p>
            <a:pPr marL="0" indent="0">
              <a:buNone/>
              <a:defRPr/>
            </a:pPr>
            <a:r>
              <a:rPr lang="en-US" b="1" dirty="0">
                <a:solidFill>
                  <a:schemeClr val="accent3">
                    <a:lumMod val="50000"/>
                  </a:schemeClr>
                </a:solidFill>
              </a:rPr>
              <a:t>                                      -external </a:t>
            </a:r>
            <a:r>
              <a:rPr lang="en-US" b="1" dirty="0" err="1">
                <a:solidFill>
                  <a:schemeClr val="accent3">
                    <a:lumMod val="50000"/>
                  </a:schemeClr>
                </a:solidFill>
              </a:rPr>
              <a:t>os</a:t>
            </a:r>
            <a:r>
              <a:rPr lang="en-US" b="1" dirty="0">
                <a:solidFill>
                  <a:schemeClr val="accent3">
                    <a:lumMod val="50000"/>
                  </a:schemeClr>
                </a:solidFill>
              </a:rPr>
              <a:t> - </a:t>
            </a:r>
            <a:r>
              <a:rPr lang="en-US" b="1" dirty="0" err="1">
                <a:solidFill>
                  <a:schemeClr val="accent3">
                    <a:lumMod val="50000"/>
                  </a:schemeClr>
                </a:solidFill>
              </a:rPr>
              <a:t>baden</a:t>
            </a:r>
            <a:r>
              <a:rPr lang="en-US" b="1" dirty="0">
                <a:solidFill>
                  <a:schemeClr val="accent3">
                    <a:lumMod val="50000"/>
                  </a:schemeClr>
                </a:solidFill>
              </a:rPr>
              <a:t>    </a:t>
            </a:r>
          </a:p>
        </p:txBody>
      </p:sp>
    </p:spTree>
    <p:extLst>
      <p:ext uri="{BB962C8B-B14F-4D97-AF65-F5344CB8AC3E}">
        <p14:creationId xmlns:p14="http://schemas.microsoft.com/office/powerpoint/2010/main" val="20607403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noChangeArrowheads="1"/>
          </p:cNvSpPr>
          <p:nvPr>
            <p:ph type="title"/>
          </p:nvPr>
        </p:nvSpPr>
        <p:spPr/>
        <p:txBody>
          <a:bodyPr/>
          <a:lstStyle/>
          <a:p>
            <a:r>
              <a:rPr lang="en-US" altLang="en-US" b="1" dirty="0" smtClean="0"/>
              <a:t>Hefner</a:t>
            </a:r>
            <a:endParaRPr lang="ar-EG" altLang="en-US" dirty="0" smtClean="0"/>
          </a:p>
        </p:txBody>
      </p:sp>
      <p:sp>
        <p:nvSpPr>
          <p:cNvPr id="19459" name="Content Placeholder 2"/>
          <p:cNvSpPr>
            <a:spLocks noGrp="1" noChangeArrowheads="1"/>
          </p:cNvSpPr>
          <p:nvPr>
            <p:ph idx="1"/>
          </p:nvPr>
        </p:nvSpPr>
        <p:spPr>
          <a:xfrm>
            <a:off x="381000" y="1295400"/>
            <a:ext cx="5257800" cy="4953000"/>
          </a:xfrm>
        </p:spPr>
        <p:txBody>
          <a:bodyPr/>
          <a:lstStyle/>
          <a:p>
            <a:r>
              <a:rPr lang="en-US" altLang="en-US" sz="2400" b="1" dirty="0" smtClean="0"/>
              <a:t>3 separate sutures bites from anterior to posterior lips of cervix</a:t>
            </a:r>
          </a:p>
          <a:p>
            <a:r>
              <a:rPr lang="en-US" altLang="en-US" sz="2400" b="1" dirty="0" smtClean="0"/>
              <a:t>usually reserved for later in pregnancy when there is little cervix to work with </a:t>
            </a:r>
          </a:p>
        </p:txBody>
      </p:sp>
      <p:pic>
        <p:nvPicPr>
          <p:cNvPr id="19461" name="Picture 6" descr="hefiber cercl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702" y="2133600"/>
            <a:ext cx="215469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10705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dirty="0" smtClean="0"/>
              <a:t>The </a:t>
            </a:r>
            <a:r>
              <a:rPr lang="en-US" i="1" dirty="0" err="1" smtClean="0"/>
              <a:t>Wurm</a:t>
            </a:r>
            <a:r>
              <a:rPr lang="en-US" i="1" dirty="0" smtClean="0"/>
              <a:t> technique </a:t>
            </a:r>
            <a:endParaRPr lang="en-US" dirty="0" smtClean="0"/>
          </a:p>
        </p:txBody>
      </p:sp>
      <p:sp>
        <p:nvSpPr>
          <p:cNvPr id="3" name="Content Placeholder 2"/>
          <p:cNvSpPr>
            <a:spLocks noGrp="1"/>
          </p:cNvSpPr>
          <p:nvPr>
            <p:ph idx="1"/>
          </p:nvPr>
        </p:nvSpPr>
        <p:spPr>
          <a:xfrm>
            <a:off x="457200" y="1600200"/>
            <a:ext cx="5947569" cy="4724400"/>
          </a:xfrm>
        </p:spPr>
        <p:txBody>
          <a:bodyPr>
            <a:normAutofit fontScale="77500" lnSpcReduction="20000"/>
          </a:bodyPr>
          <a:lstStyle/>
          <a:p>
            <a:pPr>
              <a:defRPr/>
            </a:pPr>
            <a:r>
              <a:rPr lang="en-US" dirty="0" smtClean="0"/>
              <a:t>a </a:t>
            </a:r>
            <a:r>
              <a:rPr lang="en-US" dirty="0"/>
              <a:t>mattress suture of No. 3 </a:t>
            </a:r>
            <a:r>
              <a:rPr lang="en-US" dirty="0" smtClean="0"/>
              <a:t>heavy braided </a:t>
            </a:r>
            <a:r>
              <a:rPr lang="en-US" dirty="0"/>
              <a:t>silk is inserted </a:t>
            </a:r>
            <a:endParaRPr lang="en-US" dirty="0" smtClean="0"/>
          </a:p>
          <a:p>
            <a:pPr>
              <a:defRPr/>
            </a:pPr>
            <a:r>
              <a:rPr lang="en-US" dirty="0" smtClean="0"/>
              <a:t>First suture = at </a:t>
            </a:r>
            <a:r>
              <a:rPr lang="en-US" dirty="0"/>
              <a:t>the level of the </a:t>
            </a:r>
            <a:r>
              <a:rPr lang="en-US" dirty="0" smtClean="0"/>
              <a:t>internal </a:t>
            </a:r>
            <a:r>
              <a:rPr lang="en-US" dirty="0" err="1" smtClean="0"/>
              <a:t>os</a:t>
            </a:r>
            <a:r>
              <a:rPr lang="en-US" dirty="0" smtClean="0"/>
              <a:t> </a:t>
            </a:r>
            <a:r>
              <a:rPr lang="en-US" dirty="0"/>
              <a:t>from 12 to 6 o’clock</a:t>
            </a:r>
            <a:r>
              <a:rPr lang="en-US" dirty="0" smtClean="0"/>
              <a:t>.</a:t>
            </a:r>
          </a:p>
          <a:p>
            <a:pPr>
              <a:defRPr/>
            </a:pPr>
            <a:r>
              <a:rPr lang="en-US" dirty="0" smtClean="0"/>
              <a:t> </a:t>
            </a:r>
            <a:r>
              <a:rPr lang="en-US" dirty="0"/>
              <a:t>A second similar </a:t>
            </a:r>
            <a:r>
              <a:rPr lang="en-US" dirty="0" smtClean="0"/>
              <a:t>suture is </a:t>
            </a:r>
            <a:r>
              <a:rPr lang="en-US" dirty="0"/>
              <a:t>placed from 3 to 9 o’clock </a:t>
            </a:r>
            <a:endParaRPr lang="en-US" dirty="0" smtClean="0"/>
          </a:p>
          <a:p>
            <a:pPr>
              <a:defRPr/>
            </a:pPr>
            <a:r>
              <a:rPr lang="en-US" dirty="0" smtClean="0"/>
              <a:t>This is a </a:t>
            </a:r>
            <a:r>
              <a:rPr lang="en-US" dirty="0"/>
              <a:t>very quick and simple operation but is </a:t>
            </a:r>
            <a:r>
              <a:rPr lang="en-US" dirty="0" smtClean="0"/>
              <a:t>uncommonly performed</a:t>
            </a:r>
            <a:r>
              <a:rPr lang="en-US" dirty="0"/>
              <a:t>, save in emergency </a:t>
            </a:r>
            <a:r>
              <a:rPr lang="en-US" dirty="0" smtClean="0"/>
              <a:t>cases, </a:t>
            </a:r>
            <a:r>
              <a:rPr lang="en-US" dirty="0"/>
              <a:t>the </a:t>
            </a:r>
            <a:r>
              <a:rPr lang="en-US" dirty="0" smtClean="0"/>
              <a:t>cervix </a:t>
            </a:r>
            <a:r>
              <a:rPr lang="en-US" dirty="0"/>
              <a:t>is effaced, and the membranes are at the </a:t>
            </a:r>
            <a:r>
              <a:rPr lang="en-US" dirty="0" smtClean="0"/>
              <a:t>external </a:t>
            </a:r>
            <a:r>
              <a:rPr lang="en-US" dirty="0" err="1" smtClean="0"/>
              <a:t>os</a:t>
            </a:r>
            <a:r>
              <a:rPr lang="en-US" dirty="0"/>
              <a:t>. </a:t>
            </a:r>
            <a:endParaRPr lang="en-US" dirty="0" smtClean="0"/>
          </a:p>
          <a:p>
            <a:pPr>
              <a:defRPr/>
            </a:pPr>
            <a:r>
              <a:rPr lang="en-US" dirty="0" smtClean="0"/>
              <a:t> </a:t>
            </a:r>
            <a:r>
              <a:rPr lang="en-US" dirty="0"/>
              <a:t>This operation </a:t>
            </a:r>
            <a:r>
              <a:rPr lang="en-US" dirty="0" smtClean="0"/>
              <a:t>is prone </a:t>
            </a:r>
            <a:r>
              <a:rPr lang="en-US" dirty="0"/>
              <a:t>to failure, especially when performed emergently</a:t>
            </a:r>
          </a:p>
        </p:txBody>
      </p:sp>
      <p:pic>
        <p:nvPicPr>
          <p:cNvPr id="75780" name="Picture 2" descr="C:\Users\Administrator\Desktop\1200px-Horizontal_mattress_su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6850" y="1219200"/>
            <a:ext cx="22304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4769" y="3194050"/>
            <a:ext cx="2514600"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30918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smtClean="0"/>
              <a:t/>
            </a:r>
            <a:br>
              <a:rPr lang="en-US" b="1" dirty="0" smtClean="0"/>
            </a:br>
            <a:r>
              <a:rPr lang="en-US" b="1" dirty="0" smtClean="0"/>
              <a:t>Steel wire </a:t>
            </a:r>
            <a:r>
              <a:rPr lang="en-US" b="1" dirty="0" err="1" smtClean="0"/>
              <a:t>wurm</a:t>
            </a:r>
            <a:r>
              <a:rPr lang="en-US" b="1" dirty="0" smtClean="0"/>
              <a:t> cervical </a:t>
            </a:r>
            <a:r>
              <a:rPr lang="en-US" b="1" dirty="0" err="1" smtClean="0"/>
              <a:t>circlage</a:t>
            </a:r>
            <a:r>
              <a:rPr lang="en-US" b="1" dirty="0" smtClean="0"/>
              <a:t/>
            </a:r>
            <a:br>
              <a:rPr lang="en-US" b="1" dirty="0" smtClean="0"/>
            </a:br>
            <a:endParaRPr lang="en-US" dirty="0"/>
          </a:p>
        </p:txBody>
      </p:sp>
      <p:sp>
        <p:nvSpPr>
          <p:cNvPr id="3" name="Content Placeholder 2"/>
          <p:cNvSpPr>
            <a:spLocks noGrp="1"/>
          </p:cNvSpPr>
          <p:nvPr>
            <p:ph idx="1"/>
          </p:nvPr>
        </p:nvSpPr>
        <p:spPr>
          <a:xfrm>
            <a:off x="304800" y="1219200"/>
            <a:ext cx="8610600" cy="4525963"/>
          </a:xfrm>
        </p:spPr>
        <p:txBody>
          <a:bodyPr>
            <a:normAutofit/>
          </a:bodyPr>
          <a:lstStyle/>
          <a:p>
            <a:pPr>
              <a:defRPr/>
            </a:pPr>
            <a:r>
              <a:rPr lang="en-US" dirty="0" smtClean="0"/>
              <a:t>A method of performing the </a:t>
            </a:r>
            <a:r>
              <a:rPr lang="en-US" dirty="0" err="1" smtClean="0"/>
              <a:t>Wurm</a:t>
            </a:r>
            <a:r>
              <a:rPr lang="en-US" dirty="0" smtClean="0"/>
              <a:t> operation for cervical incompetence using steel wire sutures is described. The procedure is applicable to women in whom customary </a:t>
            </a:r>
            <a:r>
              <a:rPr lang="en-US" dirty="0" err="1" smtClean="0"/>
              <a:t>circlage</a:t>
            </a:r>
            <a:r>
              <a:rPr lang="en-US" dirty="0" smtClean="0"/>
              <a:t> operations have failed or who have a badly damaged cervix</a:t>
            </a:r>
            <a:r>
              <a:rPr lang="en-US" dirty="0" smtClean="0"/>
              <a:t>.</a:t>
            </a:r>
            <a:endParaRPr lang="en-US" dirty="0" smtClean="0"/>
          </a:p>
          <a:p>
            <a:pPr>
              <a:defRPr/>
            </a:pPr>
            <a:r>
              <a:rPr lang="en-US" sz="2400" dirty="0" smtClean="0"/>
              <a:t>I had to untwist and </a:t>
            </a:r>
            <a:r>
              <a:rPr lang="en-US" sz="2400" dirty="0" err="1" smtClean="0"/>
              <a:t>retwist</a:t>
            </a:r>
            <a:r>
              <a:rPr lang="en-US" sz="2400" dirty="0" smtClean="0"/>
              <a:t> the </a:t>
            </a:r>
            <a:r>
              <a:rPr lang="en-US" sz="2400" i="1" dirty="0" smtClean="0"/>
              <a:t>wire</a:t>
            </a:r>
            <a:r>
              <a:rPr lang="en-US" sz="2400" dirty="0" smtClean="0"/>
              <a:t> to close the gaping </a:t>
            </a:r>
            <a:r>
              <a:rPr lang="en-US" sz="2400" i="1" dirty="0" smtClean="0"/>
              <a:t>cervix</a:t>
            </a:r>
            <a:r>
              <a:rPr lang="en-US" sz="2400" dirty="0" smtClean="0"/>
              <a:t>. The </a:t>
            </a:r>
            <a:r>
              <a:rPr lang="en-US" sz="2400" i="1" dirty="0" smtClean="0"/>
              <a:t>steel wire</a:t>
            </a:r>
            <a:r>
              <a:rPr lang="en-US" sz="2400" dirty="0" smtClean="0"/>
              <a:t> has this advantage that if the loop becomes loose, it can be fur- </a:t>
            </a:r>
            <a:r>
              <a:rPr lang="en-US" sz="2400" dirty="0" err="1" smtClean="0"/>
              <a:t>ther</a:t>
            </a:r>
            <a:r>
              <a:rPr lang="en-US" sz="2400" dirty="0" smtClean="0"/>
              <a:t> tightened by </a:t>
            </a:r>
            <a:r>
              <a:rPr lang="en-US" sz="2400" dirty="0" err="1" smtClean="0"/>
              <a:t>retwisting</a:t>
            </a:r>
            <a:r>
              <a:rPr lang="en-US" sz="2400" dirty="0" smtClean="0"/>
              <a:t> without its being removed</a:t>
            </a:r>
            <a:endParaRPr lang="en-US" sz="2400" dirty="0"/>
          </a:p>
        </p:txBody>
      </p:sp>
      <p:pic>
        <p:nvPicPr>
          <p:cNvPr id="2050" name="Picture 2" descr="C:\Users\Administrator\Desktop\wur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5155658"/>
            <a:ext cx="1905000" cy="17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6450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External </a:t>
            </a:r>
            <a:r>
              <a:rPr lang="en-US" dirty="0" err="1" smtClean="0"/>
              <a:t>os</a:t>
            </a:r>
            <a:r>
              <a:rPr lang="en-US" dirty="0" smtClean="0"/>
              <a:t> bridge </a:t>
            </a:r>
            <a:r>
              <a:rPr lang="en-US" dirty="0" err="1" smtClean="0"/>
              <a:t>tracheloplasty</a:t>
            </a:r>
            <a:r>
              <a:rPr lang="en-US" dirty="0" smtClean="0"/>
              <a:t/>
            </a:r>
            <a:br>
              <a:rPr lang="en-US" dirty="0" smtClean="0"/>
            </a:br>
            <a:r>
              <a:rPr lang="en-US" dirty="0" smtClean="0"/>
              <a:t>Baden and </a:t>
            </a:r>
            <a:r>
              <a:rPr lang="en-US" dirty="0" err="1" smtClean="0"/>
              <a:t>baden</a:t>
            </a:r>
            <a:r>
              <a:rPr lang="en-US" dirty="0" smtClean="0"/>
              <a:t> 1960</a:t>
            </a:r>
            <a:endParaRPr lang="en-US" dirty="0"/>
          </a:p>
        </p:txBody>
      </p:sp>
      <p:sp>
        <p:nvSpPr>
          <p:cNvPr id="405507" name="Content Placeholder 2"/>
          <p:cNvSpPr>
            <a:spLocks noGrp="1"/>
          </p:cNvSpPr>
          <p:nvPr>
            <p:ph idx="1"/>
          </p:nvPr>
        </p:nvSpPr>
        <p:spPr>
          <a:xfrm>
            <a:off x="152400" y="1447800"/>
            <a:ext cx="8839200" cy="4525963"/>
          </a:xfrm>
        </p:spPr>
        <p:txBody>
          <a:bodyPr/>
          <a:lstStyle/>
          <a:p>
            <a:pPr>
              <a:defRPr/>
            </a:pPr>
            <a:r>
              <a:rPr lang="en-US" sz="2000" dirty="0"/>
              <a:t>Baden and </a:t>
            </a:r>
            <a:r>
              <a:rPr lang="en-US" sz="2000" dirty="0" smtClean="0"/>
              <a:t>Baden 1957 </a:t>
            </a:r>
            <a:r>
              <a:rPr lang="en-US" sz="2000" dirty="0"/>
              <a:t>described bridge </a:t>
            </a:r>
            <a:r>
              <a:rPr lang="en-US" sz="2000" dirty="0" smtClean="0"/>
              <a:t> </a:t>
            </a:r>
            <a:r>
              <a:rPr lang="en-US" sz="2000" dirty="0" err="1" smtClean="0"/>
              <a:t>tracheoplasty</a:t>
            </a:r>
            <a:endParaRPr lang="en-US" sz="2000" dirty="0" smtClean="0"/>
          </a:p>
          <a:p>
            <a:pPr>
              <a:defRPr/>
            </a:pPr>
            <a:r>
              <a:rPr lang="en-US" sz="2000" dirty="0" smtClean="0"/>
              <a:t>After  25th </a:t>
            </a:r>
            <a:r>
              <a:rPr lang="en-US" sz="2000" dirty="0"/>
              <a:t>week </a:t>
            </a:r>
            <a:r>
              <a:rPr lang="en-US" sz="2000" dirty="0" smtClean="0"/>
              <a:t>of gestation when cervical </a:t>
            </a:r>
            <a:r>
              <a:rPr lang="en-US" sz="2000" dirty="0"/>
              <a:t>dilatation was more than 3 </a:t>
            </a:r>
            <a:r>
              <a:rPr lang="en-US" sz="2000" dirty="0" smtClean="0"/>
              <a:t>cm</a:t>
            </a:r>
            <a:endParaRPr lang="en-US" sz="2000" dirty="0" smtClean="0"/>
          </a:p>
          <a:p>
            <a:r>
              <a:rPr lang="en-US" sz="2000" dirty="0" smtClean="0"/>
              <a:t>Anatomic repair of old cervical lacerations can be incorporated in this procedure</a:t>
            </a:r>
          </a:p>
          <a:p>
            <a:r>
              <a:rPr lang="en-US" sz="2000" dirty="0" smtClean="0"/>
              <a:t>Interrupted  </a:t>
            </a:r>
            <a:r>
              <a:rPr lang="en-US" sz="2000" dirty="0" err="1" smtClean="0"/>
              <a:t>matress</a:t>
            </a:r>
            <a:r>
              <a:rPr lang="en-US" sz="2000" dirty="0" smtClean="0"/>
              <a:t> sutures  of chromic no 0 catgut place at 1 cm interval approximate the denuded anterior and posterior cervical </a:t>
            </a:r>
            <a:r>
              <a:rPr lang="en-US" sz="2000" dirty="0" smtClean="0"/>
              <a:t>lips (leave 2 lateral openings) or lateral cervical lips (leave 1  central opening)</a:t>
            </a:r>
            <a:endParaRPr lang="en-US" sz="2000" dirty="0" smtClean="0"/>
          </a:p>
        </p:txBody>
      </p:sp>
      <p:pic>
        <p:nvPicPr>
          <p:cNvPr id="405508" name="Picture 2" descr="F:\brigde tracheloplas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685" y="3581400"/>
            <a:ext cx="4338106" cy="3304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0360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50"/>
                </a:solidFill>
              </a:rPr>
              <a:t>Repair </a:t>
            </a:r>
            <a:r>
              <a:rPr lang="en-US" dirty="0" err="1" smtClean="0">
                <a:solidFill>
                  <a:srgbClr val="00B050"/>
                </a:solidFill>
              </a:rPr>
              <a:t>Proccedures</a:t>
            </a:r>
            <a:endParaRPr lang="en-US" dirty="0">
              <a:solidFill>
                <a:srgbClr val="00B050"/>
              </a:solidFill>
            </a:endParaRPr>
          </a:p>
        </p:txBody>
      </p:sp>
      <p:sp>
        <p:nvSpPr>
          <p:cNvPr id="3" name="Content Placeholder 2"/>
          <p:cNvSpPr>
            <a:spLocks noGrp="1"/>
          </p:cNvSpPr>
          <p:nvPr>
            <p:ph idx="1"/>
          </p:nvPr>
        </p:nvSpPr>
        <p:spPr>
          <a:xfrm>
            <a:off x="228600" y="1600200"/>
            <a:ext cx="4648200" cy="4953000"/>
          </a:xfrm>
        </p:spPr>
        <p:txBody>
          <a:bodyPr>
            <a:normAutofit fontScale="92500" lnSpcReduction="10000"/>
          </a:bodyPr>
          <a:lstStyle/>
          <a:p>
            <a:pPr marL="0" indent="0">
              <a:buNone/>
            </a:pPr>
            <a:r>
              <a:rPr lang="en-US" dirty="0" err="1" smtClean="0"/>
              <a:t>Trachleorrhaphy</a:t>
            </a:r>
            <a:r>
              <a:rPr lang="en-US" dirty="0" smtClean="0"/>
              <a:t> Before pregnancy</a:t>
            </a:r>
          </a:p>
          <a:p>
            <a:endParaRPr lang="en-US" dirty="0" smtClean="0"/>
          </a:p>
          <a:p>
            <a:r>
              <a:rPr lang="en-US" dirty="0" err="1" smtClean="0"/>
              <a:t>Emmet</a:t>
            </a:r>
            <a:r>
              <a:rPr lang="en-US" dirty="0"/>
              <a:t> </a:t>
            </a:r>
            <a:r>
              <a:rPr lang="en-US" dirty="0" err="1" smtClean="0"/>
              <a:t>Trachleorrhaphy</a:t>
            </a:r>
            <a:r>
              <a:rPr lang="en-US" dirty="0" smtClean="0"/>
              <a:t> 1862</a:t>
            </a:r>
          </a:p>
          <a:p>
            <a:r>
              <a:rPr lang="en-US" dirty="0" smtClean="0"/>
              <a:t>Palmer </a:t>
            </a:r>
            <a:r>
              <a:rPr lang="en-US" dirty="0" err="1" smtClean="0"/>
              <a:t>Trachleorrhaphy</a:t>
            </a:r>
            <a:r>
              <a:rPr lang="en-US" dirty="0" smtClean="0"/>
              <a:t> 1948</a:t>
            </a:r>
          </a:p>
          <a:p>
            <a:r>
              <a:rPr lang="en-US" dirty="0" smtClean="0"/>
              <a:t>David’s </a:t>
            </a:r>
            <a:r>
              <a:rPr lang="en-US" dirty="0" err="1" smtClean="0"/>
              <a:t>tracheloplasty</a:t>
            </a:r>
            <a:endParaRPr lang="en-US" dirty="0" smtClean="0"/>
          </a:p>
          <a:p>
            <a:r>
              <a:rPr lang="en-US" dirty="0"/>
              <a:t>Lash </a:t>
            </a:r>
            <a:r>
              <a:rPr lang="en-US" dirty="0" err="1" smtClean="0"/>
              <a:t>Trachleorrhaphy</a:t>
            </a:r>
            <a:r>
              <a:rPr lang="en-US" dirty="0" smtClean="0"/>
              <a:t> 1950</a:t>
            </a:r>
          </a:p>
          <a:p>
            <a:endParaRPr lang="en-US" dirty="0"/>
          </a:p>
        </p:txBody>
      </p:sp>
      <p:pic>
        <p:nvPicPr>
          <p:cNvPr id="1026" name="Picture 2" descr="C:\Users\Administrator\Desktop\Untitl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447800"/>
            <a:ext cx="4038600" cy="3686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073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p:txBody>
          <a:bodyPr/>
          <a:lstStyle/>
          <a:p>
            <a:pPr>
              <a:lnSpc>
                <a:spcPct val="90000"/>
              </a:lnSpc>
            </a:pPr>
            <a:r>
              <a:rPr lang="en-US" altLang="en-US" sz="2400" dirty="0" smtClean="0"/>
              <a:t>Idiopathic (most cases). </a:t>
            </a:r>
          </a:p>
          <a:p>
            <a:pPr>
              <a:lnSpc>
                <a:spcPct val="90000"/>
              </a:lnSpc>
            </a:pPr>
            <a:r>
              <a:rPr lang="en-US" altLang="en-US" sz="2400" dirty="0" smtClean="0"/>
              <a:t>Congenital disorders (congenital </a:t>
            </a:r>
            <a:r>
              <a:rPr lang="en-US" altLang="en-US" sz="2400" dirty="0" err="1" smtClean="0"/>
              <a:t>mullerian</a:t>
            </a:r>
            <a:r>
              <a:rPr lang="en-US" altLang="en-US" sz="2400" dirty="0" smtClean="0"/>
              <a:t> duct abnormalities </a:t>
            </a:r>
            <a:r>
              <a:rPr lang="en-US" altLang="en-US" sz="2400" dirty="0" err="1" smtClean="0"/>
              <a:t>eg</a:t>
            </a:r>
            <a:r>
              <a:rPr lang="en-US" altLang="en-US" sz="2400" dirty="0" smtClean="0"/>
              <a:t>. </a:t>
            </a:r>
            <a:r>
              <a:rPr lang="en-US" altLang="en-US" sz="2400" dirty="0" err="1" smtClean="0"/>
              <a:t>Septate</a:t>
            </a:r>
            <a:r>
              <a:rPr lang="en-US" altLang="en-US" sz="2400" dirty="0" smtClean="0"/>
              <a:t> uterus, </a:t>
            </a:r>
            <a:r>
              <a:rPr lang="en-US" altLang="en-US" sz="2400" dirty="0" err="1" smtClean="0"/>
              <a:t>Bicornuate</a:t>
            </a:r>
            <a:r>
              <a:rPr lang="en-US" altLang="en-US" sz="2400" dirty="0" smtClean="0"/>
              <a:t> uterus). </a:t>
            </a:r>
          </a:p>
          <a:p>
            <a:pPr>
              <a:lnSpc>
                <a:spcPct val="90000"/>
              </a:lnSpc>
            </a:pPr>
            <a:r>
              <a:rPr lang="en-US" altLang="en-US" sz="2400" dirty="0" smtClean="0"/>
              <a:t>DES exposure in utero. </a:t>
            </a:r>
          </a:p>
          <a:p>
            <a:pPr>
              <a:lnSpc>
                <a:spcPct val="90000"/>
              </a:lnSpc>
            </a:pPr>
            <a:r>
              <a:rPr lang="en-US" altLang="en-US" sz="2400" dirty="0" smtClean="0"/>
              <a:t>Connective tissue disorder (Ehlers- </a:t>
            </a:r>
            <a:r>
              <a:rPr lang="en-US" altLang="en-US" sz="2400" dirty="0" err="1" smtClean="0"/>
              <a:t>Danlos</a:t>
            </a:r>
            <a:r>
              <a:rPr lang="en-US" altLang="en-US" sz="2400" dirty="0" smtClean="0"/>
              <a:t> syndrome).</a:t>
            </a:r>
          </a:p>
          <a:p>
            <a:pPr algn="ctr">
              <a:lnSpc>
                <a:spcPct val="90000"/>
              </a:lnSpc>
            </a:pPr>
            <a:r>
              <a:rPr lang="en-US" altLang="en-US" sz="2400" dirty="0" smtClean="0"/>
              <a:t>Surgical trauma : -</a:t>
            </a:r>
            <a:r>
              <a:rPr lang="en-US" altLang="en-US" sz="2400" dirty="0" err="1" smtClean="0"/>
              <a:t>Conization</a:t>
            </a:r>
            <a:r>
              <a:rPr lang="en-US" altLang="en-US" sz="2400" dirty="0" smtClean="0"/>
              <a:t>,( resulting in substantial loss of connective tissue) or </a:t>
            </a:r>
          </a:p>
          <a:p>
            <a:pPr algn="ctr">
              <a:lnSpc>
                <a:spcPct val="90000"/>
              </a:lnSpc>
              <a:buFontTx/>
              <a:buNone/>
            </a:pPr>
            <a:r>
              <a:rPr lang="en-US" altLang="en-US" sz="2400" dirty="0" smtClean="0"/>
              <a:t>                                    -Traumatic damage to the structural integrity            of the cervix : (repeated forced cervical dilatation associated with D&amp;C).</a:t>
            </a:r>
          </a:p>
          <a:p>
            <a:pPr>
              <a:lnSpc>
                <a:spcPct val="90000"/>
              </a:lnSpc>
            </a:pPr>
            <a:endParaRPr lang="en-US" altLang="en-US" sz="2400" dirty="0" smtClean="0"/>
          </a:p>
        </p:txBody>
      </p:sp>
      <p:sp>
        <p:nvSpPr>
          <p:cNvPr id="122883" name="Rectangle 3"/>
          <p:cNvSpPr>
            <a:spLocks noGrp="1" noChangeArrowheads="1"/>
          </p:cNvSpPr>
          <p:nvPr>
            <p:ph type="title"/>
          </p:nvPr>
        </p:nvSpPr>
        <p:spPr/>
        <p:txBody>
          <a:bodyPr/>
          <a:lstStyle/>
          <a:p>
            <a:r>
              <a:rPr lang="en-US" altLang="en-US" dirty="0" err="1" smtClean="0"/>
              <a:t>Aetiology</a:t>
            </a:r>
            <a:endParaRPr lang="en-US" altLang="en-US" dirty="0" smtClean="0"/>
          </a:p>
        </p:txBody>
      </p:sp>
      <p:pic>
        <p:nvPicPr>
          <p:cNvPr id="4" name="Content Placeholder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20000" y="0"/>
            <a:ext cx="1524000" cy="1803901"/>
          </a:xfrm>
          <a:prstGeom prst="rect">
            <a:avLst/>
          </a:prstGeom>
        </p:spPr>
      </p:pic>
    </p:spTree>
    <p:extLst>
      <p:ext uri="{BB962C8B-B14F-4D97-AF65-F5344CB8AC3E}">
        <p14:creationId xmlns:p14="http://schemas.microsoft.com/office/powerpoint/2010/main" val="15050465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err="1" smtClean="0"/>
              <a:t>Emmet</a:t>
            </a:r>
            <a:r>
              <a:rPr lang="en-US" dirty="0" smtClean="0"/>
              <a:t> </a:t>
            </a:r>
            <a:r>
              <a:rPr lang="en-US" dirty="0" err="1"/>
              <a:t>Trachleorrhaphy</a:t>
            </a:r>
            <a:r>
              <a:rPr lang="en-US" dirty="0"/>
              <a:t> 1862</a:t>
            </a:r>
            <a:br>
              <a:rPr lang="en-US" dirty="0"/>
            </a:br>
            <a:endParaRPr lang="en-US" dirty="0"/>
          </a:p>
        </p:txBody>
      </p:sp>
      <p:sp>
        <p:nvSpPr>
          <p:cNvPr id="4" name="Content Placeholder 3"/>
          <p:cNvSpPr>
            <a:spLocks noGrp="1"/>
          </p:cNvSpPr>
          <p:nvPr>
            <p:ph idx="1"/>
          </p:nvPr>
        </p:nvSpPr>
        <p:spPr>
          <a:xfrm>
            <a:off x="457200" y="1371600"/>
            <a:ext cx="7146636" cy="5410200"/>
          </a:xfrm>
        </p:spPr>
        <p:txBody>
          <a:bodyPr>
            <a:normAutofit fontScale="70000" lnSpcReduction="20000"/>
          </a:bodyPr>
          <a:lstStyle/>
          <a:p>
            <a:pPr>
              <a:defRPr/>
            </a:pPr>
            <a:r>
              <a:rPr lang="en-US" dirty="0" smtClean="0"/>
              <a:t>First </a:t>
            </a:r>
            <a:r>
              <a:rPr lang="en-US" dirty="0"/>
              <a:t>described by </a:t>
            </a:r>
            <a:r>
              <a:rPr lang="en-US" dirty="0" err="1"/>
              <a:t>Emmet</a:t>
            </a:r>
            <a:r>
              <a:rPr lang="en-US" dirty="0"/>
              <a:t> as </a:t>
            </a:r>
            <a:r>
              <a:rPr lang="en-US" dirty="0" smtClean="0"/>
              <a:t>a specific </a:t>
            </a:r>
            <a:r>
              <a:rPr lang="en-US" dirty="0"/>
              <a:t>treatment for high cervical </a:t>
            </a:r>
            <a:r>
              <a:rPr lang="en-US" dirty="0" smtClean="0"/>
              <a:t>lacerations.</a:t>
            </a:r>
            <a:endParaRPr lang="en-US" dirty="0"/>
          </a:p>
          <a:p>
            <a:pPr>
              <a:defRPr/>
            </a:pPr>
            <a:r>
              <a:rPr lang="en-US" dirty="0"/>
              <a:t>The original procedure was intended to be </a:t>
            </a:r>
            <a:r>
              <a:rPr lang="en-US" dirty="0" smtClean="0"/>
              <a:t>performed while </a:t>
            </a:r>
            <a:r>
              <a:rPr lang="en-US" dirty="0"/>
              <a:t>the </a:t>
            </a:r>
            <a:r>
              <a:rPr lang="en-US" dirty="0" smtClean="0"/>
              <a:t>patient was </a:t>
            </a:r>
            <a:r>
              <a:rPr lang="en-US" dirty="0"/>
              <a:t>not pregnant and </a:t>
            </a:r>
            <a:r>
              <a:rPr lang="en-US" dirty="0" smtClean="0"/>
              <a:t>specified denudation </a:t>
            </a:r>
            <a:r>
              <a:rPr lang="en-US" dirty="0"/>
              <a:t>of the cervical lesion – the tear </a:t>
            </a:r>
            <a:r>
              <a:rPr lang="en-US" dirty="0" smtClean="0"/>
              <a:t>–and </a:t>
            </a:r>
            <a:r>
              <a:rPr lang="en-US" dirty="0"/>
              <a:t>the use of silver-wire sutures to close the deficit.</a:t>
            </a:r>
          </a:p>
          <a:p>
            <a:pPr>
              <a:defRPr/>
            </a:pPr>
            <a:r>
              <a:rPr lang="en-US" dirty="0"/>
              <a:t>The technique consisted of making a V-shaped </a:t>
            </a:r>
            <a:r>
              <a:rPr lang="en-US" dirty="0" smtClean="0"/>
              <a:t>incision and </a:t>
            </a:r>
            <a:r>
              <a:rPr lang="en-US" dirty="0"/>
              <a:t>excising the scarred portion of the cervix.</a:t>
            </a:r>
          </a:p>
          <a:p>
            <a:pPr>
              <a:defRPr/>
            </a:pPr>
            <a:r>
              <a:rPr lang="en-US" dirty="0"/>
              <a:t>This resulted in two raw surfaces of full </a:t>
            </a:r>
            <a:r>
              <a:rPr lang="en-US" dirty="0" smtClean="0"/>
              <a:t>cervical thickness.</a:t>
            </a:r>
          </a:p>
          <a:p>
            <a:pPr>
              <a:defRPr/>
            </a:pPr>
            <a:r>
              <a:rPr lang="en-US" dirty="0" smtClean="0"/>
              <a:t> </a:t>
            </a:r>
            <a:r>
              <a:rPr lang="en-US" dirty="0"/>
              <a:t>These edges were then closed with </a:t>
            </a:r>
            <a:r>
              <a:rPr lang="en-US" dirty="0" smtClean="0"/>
              <a:t>interrupted chromic </a:t>
            </a:r>
            <a:r>
              <a:rPr lang="en-US" dirty="0"/>
              <a:t>or </a:t>
            </a:r>
            <a:r>
              <a:rPr lang="en-US" dirty="0" err="1"/>
              <a:t>polyglycolic</a:t>
            </a:r>
            <a:r>
              <a:rPr lang="en-US" dirty="0"/>
              <a:t> acid suture</a:t>
            </a:r>
            <a:r>
              <a:rPr lang="en-US" dirty="0" smtClean="0"/>
              <a:t>.</a:t>
            </a:r>
          </a:p>
          <a:p>
            <a:pPr>
              <a:defRPr/>
            </a:pPr>
            <a:r>
              <a:rPr lang="en-US" dirty="0" smtClean="0"/>
              <a:t> </a:t>
            </a:r>
            <a:r>
              <a:rPr lang="en-US" dirty="0"/>
              <a:t>A 6-mm cervical dilator was placed during the closure </a:t>
            </a:r>
            <a:r>
              <a:rPr lang="en-US" dirty="0" smtClean="0"/>
              <a:t>of the </a:t>
            </a:r>
            <a:r>
              <a:rPr lang="en-US" dirty="0"/>
              <a:t>cervix to judge the degree of cervical tightening.</a:t>
            </a:r>
          </a:p>
          <a:p>
            <a:pPr>
              <a:defRPr/>
            </a:pPr>
            <a:r>
              <a:rPr lang="en-US" dirty="0"/>
              <a:t>Currently, this procedure is of historical </a:t>
            </a:r>
            <a:r>
              <a:rPr lang="en-US" dirty="0" smtClean="0"/>
              <a:t>interest only</a:t>
            </a:r>
            <a:r>
              <a:rPr lang="en-US" dirty="0"/>
              <a: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03836" y="4509221"/>
            <a:ext cx="14922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0082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Palmer </a:t>
            </a:r>
            <a:r>
              <a:rPr lang="en-US" dirty="0" err="1"/>
              <a:t>Trachleorrhaphy</a:t>
            </a:r>
            <a:r>
              <a:rPr lang="en-US" dirty="0"/>
              <a:t> 1948</a:t>
            </a:r>
            <a:br>
              <a:rPr lang="en-US" dirty="0"/>
            </a:br>
            <a:endParaRPr lang="en-US" dirty="0"/>
          </a:p>
        </p:txBody>
      </p:sp>
      <p:sp>
        <p:nvSpPr>
          <p:cNvPr id="3" name="Content Placeholder 2"/>
          <p:cNvSpPr>
            <a:spLocks noGrp="1"/>
          </p:cNvSpPr>
          <p:nvPr>
            <p:ph idx="1"/>
          </p:nvPr>
        </p:nvSpPr>
        <p:spPr/>
        <p:txBody>
          <a:bodyPr>
            <a:normAutofit/>
          </a:bodyPr>
          <a:lstStyle/>
          <a:p>
            <a:r>
              <a:rPr lang="en-US" dirty="0"/>
              <a:t>In 1948, Palmer and </a:t>
            </a:r>
            <a:r>
              <a:rPr lang="en-US" dirty="0" err="1"/>
              <a:t>Lacomme</a:t>
            </a:r>
            <a:r>
              <a:rPr lang="en-US" dirty="0"/>
              <a:t> </a:t>
            </a:r>
            <a:r>
              <a:rPr lang="en-US" dirty="0" smtClean="0"/>
              <a:t>introduced</a:t>
            </a:r>
            <a:r>
              <a:rPr lang="en-US" dirty="0"/>
              <a:t> </a:t>
            </a:r>
            <a:r>
              <a:rPr lang="fr-FR" dirty="0" smtClean="0"/>
              <a:t>the </a:t>
            </a:r>
            <a:r>
              <a:rPr lang="fr-FR" dirty="0"/>
              <a:t>phrase </a:t>
            </a:r>
            <a:r>
              <a:rPr lang="fr-FR" i="1" dirty="0"/>
              <a:t>la </a:t>
            </a:r>
            <a:r>
              <a:rPr lang="fr-FR" i="1" dirty="0" err="1"/>
              <a:t>beance</a:t>
            </a:r>
            <a:r>
              <a:rPr lang="fr-FR" i="1" dirty="0"/>
              <a:t> de l’orifice interne </a:t>
            </a:r>
            <a:r>
              <a:rPr lang="fr-FR" dirty="0"/>
              <a:t>(“the </a:t>
            </a:r>
            <a:r>
              <a:rPr lang="fr-FR" dirty="0" err="1" smtClean="0"/>
              <a:t>gaping</a:t>
            </a:r>
            <a:r>
              <a:rPr lang="fr-FR" dirty="0"/>
              <a:t> </a:t>
            </a:r>
            <a:r>
              <a:rPr lang="en-US" dirty="0" smtClean="0"/>
              <a:t>internal </a:t>
            </a:r>
            <a:r>
              <a:rPr lang="en-US" dirty="0" err="1"/>
              <a:t>os</a:t>
            </a:r>
            <a:r>
              <a:rPr lang="en-US" dirty="0"/>
              <a:t>”), and described an operation for </a:t>
            </a:r>
            <a:r>
              <a:rPr lang="en-US" dirty="0" smtClean="0"/>
              <a:t>the surgical </a:t>
            </a:r>
            <a:r>
              <a:rPr lang="en-US" dirty="0"/>
              <a:t>repair of this </a:t>
            </a:r>
            <a:r>
              <a:rPr lang="en-US" dirty="0" smtClean="0"/>
              <a:t>condition</a:t>
            </a:r>
            <a:endParaRPr lang="en-US" dirty="0"/>
          </a:p>
          <a:p>
            <a:pPr>
              <a:defRPr/>
            </a:pPr>
            <a:r>
              <a:rPr lang="en-US" dirty="0" smtClean="0">
                <a:solidFill>
                  <a:srgbClr val="00B050"/>
                </a:solidFill>
              </a:rPr>
              <a:t>A</a:t>
            </a:r>
            <a:r>
              <a:rPr lang="en-US" dirty="0" smtClean="0">
                <a:solidFill>
                  <a:srgbClr val="FF0000"/>
                </a:solidFill>
              </a:rPr>
              <a:t> </a:t>
            </a:r>
            <a:r>
              <a:rPr lang="en-US" dirty="0">
                <a:solidFill>
                  <a:srgbClr val="FF0000"/>
                </a:solidFill>
              </a:rPr>
              <a:t>wedge </a:t>
            </a:r>
            <a:r>
              <a:rPr lang="en-US" dirty="0" smtClean="0"/>
              <a:t>is  removed </a:t>
            </a:r>
            <a:r>
              <a:rPr lang="en-US" dirty="0">
                <a:solidFill>
                  <a:srgbClr val="FF0000"/>
                </a:solidFill>
              </a:rPr>
              <a:t>from anterior lip </a:t>
            </a:r>
            <a:r>
              <a:rPr lang="en-US" dirty="0"/>
              <a:t>of the cervix and the </a:t>
            </a:r>
            <a:r>
              <a:rPr lang="en-US" dirty="0" smtClean="0"/>
              <a:t> cervix </a:t>
            </a:r>
            <a:r>
              <a:rPr lang="en-US" dirty="0"/>
              <a:t>is </a:t>
            </a:r>
            <a:r>
              <a:rPr lang="en-US" dirty="0" err="1"/>
              <a:t>recontracted</a:t>
            </a:r>
            <a:endParaRPr lang="en-US" dirty="0"/>
          </a:p>
          <a:p>
            <a:endParaRPr lang="en-US" dirty="0"/>
          </a:p>
          <a:p>
            <a:endParaRPr lang="en-US" dirty="0"/>
          </a:p>
        </p:txBody>
      </p:sp>
    </p:spTree>
    <p:extLst>
      <p:ext uri="{BB962C8B-B14F-4D97-AF65-F5344CB8AC3E}">
        <p14:creationId xmlns:p14="http://schemas.microsoft.com/office/powerpoint/2010/main" val="29730431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Title 1"/>
          <p:cNvSpPr>
            <a:spLocks noGrp="1"/>
          </p:cNvSpPr>
          <p:nvPr>
            <p:ph type="title"/>
          </p:nvPr>
        </p:nvSpPr>
        <p:spPr/>
        <p:txBody>
          <a:bodyPr/>
          <a:lstStyle/>
          <a:p>
            <a:r>
              <a:rPr lang="en-US" dirty="0"/>
              <a:t>David’s </a:t>
            </a:r>
            <a:r>
              <a:rPr lang="en-US" dirty="0" err="1"/>
              <a:t>tracheloplasty</a:t>
            </a:r>
            <a:endParaRPr lang="en-US" dirty="0" smtClean="0"/>
          </a:p>
        </p:txBody>
      </p:sp>
      <p:sp>
        <p:nvSpPr>
          <p:cNvPr id="429059" name="Content Placeholder 2"/>
          <p:cNvSpPr>
            <a:spLocks noGrp="1"/>
          </p:cNvSpPr>
          <p:nvPr>
            <p:ph idx="1"/>
          </p:nvPr>
        </p:nvSpPr>
        <p:spPr/>
        <p:txBody>
          <a:bodyPr/>
          <a:lstStyle/>
          <a:p>
            <a:r>
              <a:rPr lang="en-US" dirty="0" smtClean="0">
                <a:solidFill>
                  <a:srgbClr val="FF0000"/>
                </a:solidFill>
              </a:rPr>
              <a:t> A triangular wedge </a:t>
            </a:r>
            <a:r>
              <a:rPr lang="en-US" dirty="0" smtClean="0"/>
              <a:t>of cervical tissue is excised with apex at the internal  </a:t>
            </a:r>
            <a:r>
              <a:rPr lang="en-US" dirty="0" err="1" smtClean="0"/>
              <a:t>os</a:t>
            </a:r>
            <a:r>
              <a:rPr lang="en-US" dirty="0" smtClean="0"/>
              <a:t>  </a:t>
            </a:r>
            <a:r>
              <a:rPr lang="en-US" dirty="0" smtClean="0">
                <a:solidFill>
                  <a:srgbClr val="FF0000"/>
                </a:solidFill>
              </a:rPr>
              <a:t>from </a:t>
            </a:r>
            <a:r>
              <a:rPr lang="en-US" dirty="0" smtClean="0">
                <a:solidFill>
                  <a:srgbClr val="00B050"/>
                </a:solidFill>
              </a:rPr>
              <a:t>both</a:t>
            </a:r>
            <a:r>
              <a:rPr lang="en-US" dirty="0" smtClean="0">
                <a:solidFill>
                  <a:srgbClr val="FF0000"/>
                </a:solidFill>
              </a:rPr>
              <a:t> the anterior and posterior lip </a:t>
            </a:r>
            <a:r>
              <a:rPr lang="en-US" dirty="0" smtClean="0"/>
              <a:t>of the cervix. </a:t>
            </a:r>
          </a:p>
          <a:p>
            <a:endParaRPr lang="en-US" dirty="0" smtClean="0"/>
          </a:p>
        </p:txBody>
      </p:sp>
    </p:spTree>
    <p:extLst>
      <p:ext uri="{BB962C8B-B14F-4D97-AF65-F5344CB8AC3E}">
        <p14:creationId xmlns:p14="http://schemas.microsoft.com/office/powerpoint/2010/main" val="39648486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868362"/>
          </a:xfrm>
        </p:spPr>
        <p:txBody>
          <a:bodyPr>
            <a:normAutofit fontScale="90000"/>
          </a:bodyPr>
          <a:lstStyle/>
          <a:p>
            <a:r>
              <a:rPr lang="en-US" dirty="0" smtClean="0"/>
              <a:t/>
            </a:r>
            <a:br>
              <a:rPr lang="en-US" dirty="0" smtClean="0"/>
            </a:br>
            <a:r>
              <a:rPr lang="en-US" dirty="0" smtClean="0"/>
              <a:t>Lash </a:t>
            </a:r>
            <a:r>
              <a:rPr lang="en-US" dirty="0" err="1"/>
              <a:t>Trachleorrhaphy</a:t>
            </a:r>
            <a:r>
              <a:rPr lang="en-US" dirty="0"/>
              <a:t> </a:t>
            </a:r>
            <a:br>
              <a:rPr lang="en-US" dirty="0"/>
            </a:br>
            <a:r>
              <a:rPr lang="en-US" dirty="0" smtClean="0"/>
              <a:t>(</a:t>
            </a:r>
            <a:r>
              <a:rPr lang="en-US" dirty="0" err="1" smtClean="0"/>
              <a:t>Isthmorrhaphy</a:t>
            </a:r>
            <a:r>
              <a:rPr lang="en-US" dirty="0" smtClean="0"/>
              <a:t> )1950</a:t>
            </a:r>
            <a:r>
              <a:rPr lang="en-US" dirty="0"/>
              <a:t/>
            </a:r>
            <a:br>
              <a:rPr lang="en-US" dirty="0"/>
            </a:br>
            <a:endParaRPr lang="en-US" dirty="0"/>
          </a:p>
        </p:txBody>
      </p:sp>
      <p:sp>
        <p:nvSpPr>
          <p:cNvPr id="5" name="Content Placeholder 4"/>
          <p:cNvSpPr>
            <a:spLocks noGrp="1"/>
          </p:cNvSpPr>
          <p:nvPr>
            <p:ph idx="1"/>
          </p:nvPr>
        </p:nvSpPr>
        <p:spPr>
          <a:xfrm>
            <a:off x="274558" y="1295399"/>
            <a:ext cx="6096000" cy="5410201"/>
          </a:xfrm>
        </p:spPr>
        <p:txBody>
          <a:bodyPr>
            <a:normAutofit fontScale="70000" lnSpcReduction="20000"/>
          </a:bodyPr>
          <a:lstStyle/>
          <a:p>
            <a:pPr>
              <a:defRPr/>
            </a:pPr>
            <a:r>
              <a:rPr lang="en-US" dirty="0" smtClean="0"/>
              <a:t>The procedure is </a:t>
            </a:r>
            <a:r>
              <a:rPr lang="en-US" dirty="0"/>
              <a:t>intended for an obviously traumatized </a:t>
            </a:r>
            <a:r>
              <a:rPr lang="en-US" dirty="0" smtClean="0"/>
              <a:t>cervix with </a:t>
            </a:r>
            <a:r>
              <a:rPr lang="en-US" dirty="0"/>
              <a:t>an isolated defect or </a:t>
            </a:r>
            <a:r>
              <a:rPr lang="en-US" dirty="0" smtClean="0"/>
              <a:t>laceration</a:t>
            </a:r>
          </a:p>
          <a:p>
            <a:pPr>
              <a:defRPr/>
            </a:pPr>
            <a:r>
              <a:rPr lang="en-US" altLang="en-US" dirty="0"/>
              <a:t>lash  </a:t>
            </a:r>
            <a:r>
              <a:rPr lang="en-US" altLang="en-US" dirty="0" err="1"/>
              <a:t>Isthmorrhaphy</a:t>
            </a:r>
            <a:r>
              <a:rPr lang="en-US" altLang="en-US" dirty="0"/>
              <a:t> of the cervix in </a:t>
            </a:r>
            <a:r>
              <a:rPr lang="en-US" altLang="en-US" dirty="0" err="1"/>
              <a:t>nonpregnant</a:t>
            </a:r>
            <a:r>
              <a:rPr lang="en-US" altLang="en-US" dirty="0"/>
              <a:t> state </a:t>
            </a:r>
          </a:p>
          <a:p>
            <a:pPr>
              <a:defRPr/>
            </a:pPr>
            <a:r>
              <a:rPr lang="en-US" dirty="0" smtClean="0"/>
              <a:t> </a:t>
            </a:r>
            <a:r>
              <a:rPr lang="en-US" dirty="0"/>
              <a:t>The </a:t>
            </a:r>
            <a:r>
              <a:rPr lang="en-US" dirty="0" smtClean="0"/>
              <a:t>Lash procedure </a:t>
            </a:r>
            <a:r>
              <a:rPr lang="en-US" dirty="0"/>
              <a:t>is a permanent technique, and </a:t>
            </a:r>
            <a:r>
              <a:rPr lang="en-US" dirty="0" smtClean="0"/>
              <a:t>subsequent cesarean </a:t>
            </a:r>
            <a:r>
              <a:rPr lang="en-US" dirty="0"/>
              <a:t>delivery is required. </a:t>
            </a:r>
            <a:endParaRPr lang="en-US" dirty="0" smtClean="0"/>
          </a:p>
          <a:p>
            <a:pPr>
              <a:defRPr/>
            </a:pPr>
            <a:r>
              <a:rPr lang="en-US" dirty="0" smtClean="0"/>
              <a:t>In </a:t>
            </a:r>
            <a:r>
              <a:rPr lang="en-US" dirty="0"/>
              <a:t>the Lash </a:t>
            </a:r>
            <a:r>
              <a:rPr lang="en-US" dirty="0" smtClean="0"/>
              <a:t>procedure, a </a:t>
            </a:r>
            <a:r>
              <a:rPr lang="en-US" dirty="0"/>
              <a:t>transverse incision is made through </a:t>
            </a:r>
            <a:r>
              <a:rPr lang="en-US" dirty="0" smtClean="0"/>
              <a:t>the anterior </a:t>
            </a:r>
            <a:r>
              <a:rPr lang="en-US" dirty="0"/>
              <a:t>vaginal mucosa about 2 cm above the </a:t>
            </a:r>
            <a:r>
              <a:rPr lang="en-US" dirty="0" smtClean="0"/>
              <a:t>external </a:t>
            </a:r>
            <a:r>
              <a:rPr lang="en-US" dirty="0" err="1" smtClean="0"/>
              <a:t>os</a:t>
            </a:r>
            <a:r>
              <a:rPr lang="en-US" dirty="0"/>
              <a:t>, and the bladder base is reflected. Scar </a:t>
            </a:r>
            <a:r>
              <a:rPr lang="en-US" dirty="0" smtClean="0"/>
              <a:t>tissue is </a:t>
            </a:r>
            <a:r>
              <a:rPr lang="en-US" dirty="0"/>
              <a:t>excised, as required, and the edges are </a:t>
            </a:r>
            <a:r>
              <a:rPr lang="en-US" dirty="0" smtClean="0"/>
              <a:t>then freshened </a:t>
            </a:r>
            <a:r>
              <a:rPr lang="en-US" dirty="0"/>
              <a:t>and </a:t>
            </a:r>
            <a:r>
              <a:rPr lang="en-US" dirty="0" err="1"/>
              <a:t>reapproximated</a:t>
            </a:r>
            <a:r>
              <a:rPr lang="en-US" dirty="0"/>
              <a:t>. </a:t>
            </a:r>
            <a:endParaRPr lang="en-US" dirty="0" smtClean="0"/>
          </a:p>
          <a:p>
            <a:pPr>
              <a:defRPr/>
            </a:pPr>
            <a:r>
              <a:rPr lang="en-US" dirty="0" smtClean="0"/>
              <a:t>The </a:t>
            </a:r>
            <a:r>
              <a:rPr lang="en-US" dirty="0"/>
              <a:t>cervical </a:t>
            </a:r>
            <a:r>
              <a:rPr lang="en-US" dirty="0" smtClean="0"/>
              <a:t>defect is </a:t>
            </a:r>
            <a:r>
              <a:rPr lang="en-US" dirty="0" err="1"/>
              <a:t>reapproximated</a:t>
            </a:r>
            <a:r>
              <a:rPr lang="en-US" dirty="0"/>
              <a:t> with interrupted sutures, and </a:t>
            </a:r>
            <a:r>
              <a:rPr lang="en-US" dirty="0" smtClean="0"/>
              <a:t>the vaginal </a:t>
            </a:r>
            <a:r>
              <a:rPr lang="en-US" dirty="0"/>
              <a:t>incision is closed. This operation has </a:t>
            </a:r>
            <a:r>
              <a:rPr lang="en-US" dirty="0" smtClean="0"/>
              <a:t>been replaced </a:t>
            </a:r>
            <a:r>
              <a:rPr lang="en-US" dirty="0"/>
              <a:t>by the </a:t>
            </a:r>
            <a:r>
              <a:rPr lang="en-US" dirty="0" err="1"/>
              <a:t>Shirodkar</a:t>
            </a:r>
            <a:r>
              <a:rPr lang="en-US" dirty="0"/>
              <a:t> and McDonald p</a:t>
            </a:r>
          </a:p>
        </p:txBody>
      </p:sp>
      <p:pic>
        <p:nvPicPr>
          <p:cNvPr id="6" name="Picture 5" descr="lash ope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938" y="1905000"/>
            <a:ext cx="2659062"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416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solidFill>
                  <a:srgbClr val="00B050"/>
                </a:solidFill>
              </a:rPr>
              <a:t>Oclussion</a:t>
            </a:r>
            <a:r>
              <a:rPr lang="en-US" dirty="0">
                <a:solidFill>
                  <a:srgbClr val="00B050"/>
                </a:solidFill>
              </a:rPr>
              <a:t> procedures </a:t>
            </a:r>
            <a:r>
              <a:rPr lang="en-US" dirty="0" smtClean="0">
                <a:solidFill>
                  <a:srgbClr val="00B050"/>
                </a:solidFill>
              </a:rPr>
              <a:t>= occlusive </a:t>
            </a:r>
            <a:r>
              <a:rPr lang="en-US" dirty="0" err="1">
                <a:solidFill>
                  <a:srgbClr val="00B050"/>
                </a:solidFill>
              </a:rPr>
              <a:t>trachleorrhaphy</a:t>
            </a:r>
            <a:r>
              <a:rPr lang="en-US" dirty="0">
                <a:solidFill>
                  <a:srgbClr val="00B050"/>
                </a:solidFill>
              </a:rPr>
              <a:t> </a:t>
            </a:r>
          </a:p>
        </p:txBody>
      </p:sp>
      <p:sp>
        <p:nvSpPr>
          <p:cNvPr id="3" name="Content Placeholder 2"/>
          <p:cNvSpPr>
            <a:spLocks noGrp="1"/>
          </p:cNvSpPr>
          <p:nvPr>
            <p:ph idx="1"/>
          </p:nvPr>
        </p:nvSpPr>
        <p:spPr/>
        <p:txBody>
          <a:bodyPr>
            <a:normAutofit/>
          </a:bodyPr>
          <a:lstStyle/>
          <a:p>
            <a:pPr>
              <a:defRPr/>
            </a:pPr>
            <a:r>
              <a:rPr lang="en-US" dirty="0" smtClean="0">
                <a:solidFill>
                  <a:srgbClr val="00B050"/>
                </a:solidFill>
              </a:rPr>
              <a:t>Total</a:t>
            </a:r>
            <a:r>
              <a:rPr lang="en-US" dirty="0" smtClean="0"/>
              <a:t> </a:t>
            </a:r>
            <a:r>
              <a:rPr lang="en-US" dirty="0"/>
              <a:t>cervical </a:t>
            </a:r>
            <a:r>
              <a:rPr lang="en-US" dirty="0" err="1"/>
              <a:t>occlussion</a:t>
            </a:r>
            <a:r>
              <a:rPr lang="en-US" dirty="0"/>
              <a:t>  </a:t>
            </a:r>
            <a:endParaRPr lang="en-US" dirty="0" smtClean="0"/>
          </a:p>
          <a:p>
            <a:pPr marL="0" indent="0">
              <a:buFontTx/>
              <a:buNone/>
              <a:defRPr/>
            </a:pPr>
            <a:r>
              <a:rPr lang="en-US" dirty="0"/>
              <a:t> </a:t>
            </a:r>
            <a:r>
              <a:rPr lang="en-US" dirty="0" smtClean="0"/>
              <a:t>          - </a:t>
            </a:r>
            <a:r>
              <a:rPr lang="en-US" dirty="0" smtClean="0">
                <a:solidFill>
                  <a:srgbClr val="FF0000"/>
                </a:solidFill>
              </a:rPr>
              <a:t>small</a:t>
            </a:r>
            <a:r>
              <a:rPr lang="en-US" dirty="0" smtClean="0"/>
              <a:t> = cervical canal</a:t>
            </a:r>
            <a:endParaRPr lang="en-US" dirty="0"/>
          </a:p>
          <a:p>
            <a:pPr marL="0" indent="0" algn="ctr">
              <a:buFontTx/>
              <a:buNone/>
              <a:defRPr/>
            </a:pPr>
            <a:r>
              <a:rPr lang="en-US" dirty="0"/>
              <a:t>                                                                                                                     </a:t>
            </a:r>
            <a:r>
              <a:rPr lang="en-US" dirty="0" smtClean="0"/>
              <a:t>                                               -  </a:t>
            </a:r>
            <a:r>
              <a:rPr lang="en-US" dirty="0" smtClean="0">
                <a:solidFill>
                  <a:srgbClr val="FF0000"/>
                </a:solidFill>
              </a:rPr>
              <a:t>extensive</a:t>
            </a:r>
            <a:r>
              <a:rPr lang="en-US" dirty="0" smtClean="0"/>
              <a:t>=cervical canal + external </a:t>
            </a:r>
            <a:r>
              <a:rPr lang="en-US" dirty="0" err="1" smtClean="0"/>
              <a:t>os</a:t>
            </a:r>
            <a:endParaRPr lang="en-US" dirty="0" smtClean="0"/>
          </a:p>
          <a:p>
            <a:pPr marL="0" indent="0" algn="ctr">
              <a:buFontTx/>
              <a:buNone/>
              <a:defRPr/>
            </a:pPr>
            <a:endParaRPr lang="en-US" dirty="0">
              <a:solidFill>
                <a:srgbClr val="00B050"/>
              </a:solidFill>
            </a:endParaRPr>
          </a:p>
          <a:p>
            <a:r>
              <a:rPr lang="en-US" dirty="0" smtClean="0">
                <a:solidFill>
                  <a:srgbClr val="00B050"/>
                </a:solidFill>
              </a:rPr>
              <a:t>Partial </a:t>
            </a:r>
            <a:r>
              <a:rPr lang="en-US" dirty="0" smtClean="0"/>
              <a:t>cervical occlusion =external </a:t>
            </a:r>
            <a:r>
              <a:rPr lang="en-US" dirty="0" err="1" smtClean="0"/>
              <a:t>os</a:t>
            </a:r>
            <a:endParaRPr lang="en-US" dirty="0" smtClean="0"/>
          </a:p>
          <a:p>
            <a:pPr marL="0" indent="0">
              <a:buNone/>
            </a:pPr>
            <a:endParaRPr lang="en-US" dirty="0" smtClean="0"/>
          </a:p>
        </p:txBody>
      </p:sp>
    </p:spTree>
    <p:extLst>
      <p:ext uri="{BB962C8B-B14F-4D97-AF65-F5344CB8AC3E}">
        <p14:creationId xmlns:p14="http://schemas.microsoft.com/office/powerpoint/2010/main" val="2575424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Title 1"/>
          <p:cNvSpPr>
            <a:spLocks noGrp="1"/>
          </p:cNvSpPr>
          <p:nvPr>
            <p:ph type="title"/>
          </p:nvPr>
        </p:nvSpPr>
        <p:spPr/>
        <p:txBody>
          <a:bodyPr/>
          <a:lstStyle/>
          <a:p>
            <a:r>
              <a:rPr lang="en-US" smtClean="0"/>
              <a:t>Cervical occlusion, </a:t>
            </a:r>
          </a:p>
        </p:txBody>
      </p:sp>
      <p:sp>
        <p:nvSpPr>
          <p:cNvPr id="436227" name="Content Placeholder 2"/>
          <p:cNvSpPr>
            <a:spLocks noGrp="1"/>
          </p:cNvSpPr>
          <p:nvPr>
            <p:ph idx="1"/>
          </p:nvPr>
        </p:nvSpPr>
        <p:spPr/>
        <p:txBody>
          <a:bodyPr/>
          <a:lstStyle/>
          <a:p>
            <a:r>
              <a:rPr lang="en-US" dirty="0" smtClean="0"/>
              <a:t>introduced by </a:t>
            </a:r>
            <a:r>
              <a:rPr lang="en-US" dirty="0" err="1" smtClean="0"/>
              <a:t>Saling</a:t>
            </a:r>
            <a:r>
              <a:rPr lang="en-US" dirty="0" smtClean="0"/>
              <a:t> et al. in 1981,</a:t>
            </a:r>
          </a:p>
          <a:p>
            <a:r>
              <a:rPr lang="en-US" dirty="0" smtClean="0"/>
              <a:t> involves  removal of the epithelium lining before  circular stitching of the cervical canal followed by a double row of stitches, which close the outer </a:t>
            </a:r>
            <a:r>
              <a:rPr lang="en-US" dirty="0" err="1" smtClean="0"/>
              <a:t>os</a:t>
            </a:r>
            <a:r>
              <a:rPr lang="en-US" dirty="0" smtClean="0"/>
              <a:t> uteri completely.</a:t>
            </a:r>
          </a:p>
        </p:txBody>
      </p:sp>
    </p:spTree>
    <p:extLst>
      <p:ext uri="{BB962C8B-B14F-4D97-AF65-F5344CB8AC3E}">
        <p14:creationId xmlns:p14="http://schemas.microsoft.com/office/powerpoint/2010/main" val="2610277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Title 1"/>
          <p:cNvSpPr>
            <a:spLocks noGrp="1" noChangeArrowheads="1"/>
          </p:cNvSpPr>
          <p:nvPr>
            <p:ph type="title"/>
          </p:nvPr>
        </p:nvSpPr>
        <p:spPr/>
        <p:txBody>
          <a:bodyPr>
            <a:normAutofit fontScale="90000"/>
          </a:bodyPr>
          <a:lstStyle/>
          <a:p>
            <a:r>
              <a:rPr lang="en-US" altLang="en-US" i="1" dirty="0"/>
              <a:t>Extensive total </a:t>
            </a:r>
            <a:r>
              <a:rPr lang="en-US" altLang="en-US" dirty="0"/>
              <a:t>Cervical Occlusion</a:t>
            </a:r>
            <a:br>
              <a:rPr lang="en-US" altLang="en-US" dirty="0"/>
            </a:br>
            <a:endParaRPr lang="en-US" altLang="en-US" dirty="0" smtClean="0"/>
          </a:p>
        </p:txBody>
      </p:sp>
      <p:sp>
        <p:nvSpPr>
          <p:cNvPr id="270339" name="Content Placeholder 2"/>
          <p:cNvSpPr>
            <a:spLocks noGrp="1" noChangeArrowheads="1"/>
          </p:cNvSpPr>
          <p:nvPr>
            <p:ph idx="1"/>
          </p:nvPr>
        </p:nvSpPr>
        <p:spPr/>
        <p:txBody>
          <a:bodyPr>
            <a:normAutofit/>
          </a:bodyPr>
          <a:lstStyle/>
          <a:p>
            <a:r>
              <a:rPr lang="en-US" altLang="en-US" dirty="0" smtClean="0"/>
              <a:t>After removing both the glandular epithelium in the cervical canal and the epithelium of the </a:t>
            </a:r>
            <a:r>
              <a:rPr lang="en-US" altLang="en-US" dirty="0" err="1" smtClean="0"/>
              <a:t>portio</a:t>
            </a:r>
            <a:r>
              <a:rPr lang="en-US" altLang="en-US" dirty="0" smtClean="0"/>
              <a:t> surface,</a:t>
            </a:r>
          </a:p>
          <a:p>
            <a:r>
              <a:rPr lang="en-US" altLang="en-US" dirty="0" smtClean="0"/>
              <a:t> the cervix is closed by 2–3 circular internal sutures followed by</a:t>
            </a:r>
          </a:p>
          <a:p>
            <a:r>
              <a:rPr lang="en-US" altLang="en-US" dirty="0" smtClean="0"/>
              <a:t> 2 transverse rows of knotted stitches to close AND ADAPT the surface of the </a:t>
            </a:r>
            <a:r>
              <a:rPr lang="en-US" altLang="en-US" dirty="0" err="1" smtClean="0"/>
              <a:t>portio</a:t>
            </a:r>
            <a:endParaRPr lang="en-US" altLang="en-US" dirty="0" smtClean="0"/>
          </a:p>
        </p:txBody>
      </p:sp>
    </p:spTree>
    <p:extLst>
      <p:ext uri="{BB962C8B-B14F-4D97-AF65-F5344CB8AC3E}">
        <p14:creationId xmlns:p14="http://schemas.microsoft.com/office/powerpoint/2010/main" val="3703981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Title 1"/>
          <p:cNvSpPr>
            <a:spLocks noGrp="1" noChangeArrowheads="1"/>
          </p:cNvSpPr>
          <p:nvPr>
            <p:ph type="title"/>
          </p:nvPr>
        </p:nvSpPr>
        <p:spPr/>
        <p:txBody>
          <a:bodyPr>
            <a:normAutofit/>
          </a:bodyPr>
          <a:lstStyle/>
          <a:p>
            <a:r>
              <a:rPr lang="en-US" altLang="en-US" i="1" dirty="0"/>
              <a:t>Small </a:t>
            </a:r>
            <a:r>
              <a:rPr lang="en-US" altLang="en-US" i="1" dirty="0" smtClean="0"/>
              <a:t>total </a:t>
            </a:r>
            <a:r>
              <a:rPr lang="en-US" altLang="en-US" dirty="0"/>
              <a:t>Cervical Occlusion</a:t>
            </a:r>
            <a:endParaRPr lang="en-US" altLang="en-US" dirty="0" smtClean="0"/>
          </a:p>
        </p:txBody>
      </p:sp>
      <p:sp>
        <p:nvSpPr>
          <p:cNvPr id="271363" name="Content Placeholder 2"/>
          <p:cNvSpPr>
            <a:spLocks noGrp="1" noChangeArrowheads="1"/>
          </p:cNvSpPr>
          <p:nvPr>
            <p:ph idx="1"/>
          </p:nvPr>
        </p:nvSpPr>
        <p:spPr/>
        <p:txBody>
          <a:bodyPr/>
          <a:lstStyle/>
          <a:p>
            <a:r>
              <a:rPr lang="en-US" altLang="en-US" dirty="0" smtClean="0"/>
              <a:t>Only the cervix canal is closed after removing the glandular epithelium by 2–3 circular sutures</a:t>
            </a:r>
          </a:p>
        </p:txBody>
      </p:sp>
    </p:spTree>
    <p:extLst>
      <p:ext uri="{BB962C8B-B14F-4D97-AF65-F5344CB8AC3E}">
        <p14:creationId xmlns:p14="http://schemas.microsoft.com/office/powerpoint/2010/main" val="3412029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US" altLang="en-US" sz="4000" dirty="0" smtClean="0"/>
              <a:t>Partial Cervical Occlusion</a:t>
            </a:r>
          </a:p>
        </p:txBody>
      </p:sp>
      <p:sp>
        <p:nvSpPr>
          <p:cNvPr id="284675" name="Rectangle 3"/>
          <p:cNvSpPr>
            <a:spLocks noGrp="1" noChangeArrowheads="1"/>
          </p:cNvSpPr>
          <p:nvPr>
            <p:ph type="body" idx="1"/>
          </p:nvPr>
        </p:nvSpPr>
        <p:spPr/>
        <p:txBody>
          <a:bodyPr/>
          <a:lstStyle/>
          <a:p>
            <a:pPr marL="381000" indent="-381000">
              <a:lnSpc>
                <a:spcPct val="80000"/>
              </a:lnSpc>
              <a:buFontTx/>
              <a:buNone/>
            </a:pPr>
            <a:r>
              <a:rPr lang="en-US" altLang="en-US" sz="2000" smtClean="0"/>
              <a:t> As for the double cerclage group of patients the occlusion </a:t>
            </a:r>
          </a:p>
          <a:p>
            <a:pPr marL="381000" indent="-381000">
              <a:lnSpc>
                <a:spcPct val="80000"/>
              </a:lnSpc>
              <a:buFontTx/>
              <a:buNone/>
            </a:pPr>
            <a:r>
              <a:rPr lang="en-US" altLang="en-US" sz="2000" smtClean="0"/>
              <a:t>suture is performed by</a:t>
            </a:r>
          </a:p>
          <a:p>
            <a:pPr marL="381000" indent="-381000">
              <a:lnSpc>
                <a:spcPct val="80000"/>
              </a:lnSpc>
              <a:buFontTx/>
              <a:buNone/>
            </a:pPr>
            <a:r>
              <a:rPr lang="en-US" altLang="en-US" sz="2000" smtClean="0"/>
              <a:t> placing a </a:t>
            </a:r>
            <a:r>
              <a:rPr lang="en-US" altLang="en-US" sz="2000" smtClean="0">
                <a:solidFill>
                  <a:srgbClr val="FF0000"/>
                </a:solidFill>
              </a:rPr>
              <a:t>purse-string suture</a:t>
            </a:r>
            <a:r>
              <a:rPr lang="en-US" altLang="en-US" sz="2000" smtClean="0"/>
              <a:t> just above the </a:t>
            </a:r>
          </a:p>
          <a:p>
            <a:pPr marL="381000" indent="-381000">
              <a:lnSpc>
                <a:spcPct val="80000"/>
              </a:lnSpc>
              <a:buFontTx/>
              <a:buNone/>
            </a:pPr>
            <a:r>
              <a:rPr lang="en-US" altLang="en-US" sz="2000" smtClean="0"/>
              <a:t>level of the external os in the same way as that of McDonald </a:t>
            </a:r>
          </a:p>
          <a:p>
            <a:pPr marL="381000" indent="-381000">
              <a:lnSpc>
                <a:spcPct val="80000"/>
              </a:lnSpc>
              <a:buFontTx/>
              <a:buNone/>
            </a:pPr>
            <a:r>
              <a:rPr lang="en-US" altLang="en-US" sz="2000" smtClean="0"/>
              <a:t>procedure using a nylon 2-0 tape, thus closing the external os.  </a:t>
            </a:r>
          </a:p>
          <a:p>
            <a:pPr marL="381000" indent="-381000">
              <a:lnSpc>
                <a:spcPct val="80000"/>
              </a:lnSpc>
              <a:buFontTx/>
              <a:buNone/>
            </a:pPr>
            <a:r>
              <a:rPr lang="en-US" altLang="en-US" sz="2000" smtClean="0"/>
              <a:t> In case of a structurally deficient cervix just simply </a:t>
            </a:r>
            <a:r>
              <a:rPr lang="en-US" altLang="en-US" sz="2000" smtClean="0">
                <a:solidFill>
                  <a:srgbClr val="FF0000"/>
                </a:solidFill>
              </a:rPr>
              <a:t>sewing the </a:t>
            </a:r>
          </a:p>
          <a:p>
            <a:pPr marL="381000" indent="-381000">
              <a:lnSpc>
                <a:spcPct val="80000"/>
              </a:lnSpc>
              <a:buFontTx/>
              <a:buNone/>
            </a:pPr>
            <a:r>
              <a:rPr lang="en-US" altLang="en-US" sz="2000" smtClean="0">
                <a:solidFill>
                  <a:srgbClr val="FF0000"/>
                </a:solidFill>
              </a:rPr>
              <a:t>anterior cervical lip to the posterior cervical lip</a:t>
            </a:r>
            <a:r>
              <a:rPr lang="en-US" altLang="en-US" sz="2000" smtClean="0"/>
              <a:t> would be sufficient. </a:t>
            </a:r>
          </a:p>
          <a:p>
            <a:pPr marL="381000" indent="-381000">
              <a:lnSpc>
                <a:spcPct val="80000"/>
              </a:lnSpc>
              <a:buFontTx/>
              <a:buNone/>
            </a:pPr>
            <a:r>
              <a:rPr lang="en-US" altLang="en-US" sz="2000" smtClean="0"/>
              <a:t>The sutures can be </a:t>
            </a:r>
            <a:r>
              <a:rPr lang="en-US" altLang="en-US" sz="2000" smtClean="0">
                <a:solidFill>
                  <a:schemeClr val="accent2"/>
                </a:solidFill>
              </a:rPr>
              <a:t>interrupted  or continuous</a:t>
            </a:r>
            <a:r>
              <a:rPr lang="en-US" altLang="en-US" sz="2000" smtClean="0"/>
              <a:t>,  and are placed </a:t>
            </a:r>
          </a:p>
          <a:p>
            <a:pPr marL="381000" indent="-381000">
              <a:lnSpc>
                <a:spcPct val="80000"/>
              </a:lnSpc>
              <a:buFontTx/>
              <a:buNone/>
            </a:pPr>
            <a:r>
              <a:rPr lang="en-US" altLang="en-US" sz="2000" smtClean="0"/>
              <a:t>approximately 1cm deep on each lip and 0.5 cm apart with a nylon </a:t>
            </a:r>
          </a:p>
          <a:p>
            <a:pPr marL="381000" indent="-381000">
              <a:lnSpc>
                <a:spcPct val="80000"/>
              </a:lnSpc>
              <a:buFontTx/>
              <a:buNone/>
            </a:pPr>
            <a:r>
              <a:rPr lang="en-US" altLang="en-US" sz="2000" smtClean="0"/>
              <a:t>2-0 / 3-0 suture. </a:t>
            </a:r>
          </a:p>
        </p:txBody>
      </p:sp>
      <p:pic>
        <p:nvPicPr>
          <p:cNvPr id="284676" name="Picture 4" descr="partial cervical occlus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5000" y="4397980"/>
            <a:ext cx="3429000" cy="2455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28944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solidFill>
                  <a:srgbClr val="00B050"/>
                </a:solidFill>
              </a:rPr>
              <a:t>Sacrification</a:t>
            </a:r>
            <a:r>
              <a:rPr lang="en-US" dirty="0">
                <a:solidFill>
                  <a:srgbClr val="00B050"/>
                </a:solidFill>
              </a:rPr>
              <a:t> </a:t>
            </a:r>
            <a:r>
              <a:rPr lang="en-US" dirty="0" smtClean="0">
                <a:solidFill>
                  <a:srgbClr val="00B050"/>
                </a:solidFill>
              </a:rPr>
              <a:t>Procedures</a:t>
            </a:r>
            <a:endParaRPr lang="en-US" dirty="0">
              <a:solidFill>
                <a:srgbClr val="00B050"/>
              </a:solidFill>
            </a:endParaRPr>
          </a:p>
        </p:txBody>
      </p:sp>
      <p:sp>
        <p:nvSpPr>
          <p:cNvPr id="3" name="Content Placeholder 2"/>
          <p:cNvSpPr>
            <a:spLocks noGrp="1"/>
          </p:cNvSpPr>
          <p:nvPr>
            <p:ph idx="1"/>
          </p:nvPr>
        </p:nvSpPr>
        <p:spPr/>
        <p:txBody>
          <a:bodyPr>
            <a:normAutofit fontScale="92500" lnSpcReduction="20000"/>
          </a:bodyPr>
          <a:lstStyle/>
          <a:p>
            <a:pPr marL="0" indent="0">
              <a:buFontTx/>
              <a:buNone/>
              <a:defRPr/>
            </a:pPr>
            <a:r>
              <a:rPr lang="en-US" dirty="0" smtClean="0">
                <a:solidFill>
                  <a:schemeClr val="accent6">
                    <a:lumMod val="75000"/>
                  </a:schemeClr>
                </a:solidFill>
              </a:rPr>
              <a:t>Internal </a:t>
            </a:r>
            <a:r>
              <a:rPr lang="en-US" dirty="0" err="1" smtClean="0">
                <a:solidFill>
                  <a:schemeClr val="accent6">
                    <a:lumMod val="75000"/>
                  </a:schemeClr>
                </a:solidFill>
              </a:rPr>
              <a:t>os</a:t>
            </a:r>
            <a:endParaRPr lang="en-US" dirty="0" smtClean="0">
              <a:solidFill>
                <a:schemeClr val="accent6">
                  <a:lumMod val="75000"/>
                </a:schemeClr>
              </a:solidFill>
            </a:endParaRPr>
          </a:p>
          <a:p>
            <a:pPr marL="0" indent="0">
              <a:buFontTx/>
              <a:buNone/>
              <a:defRPr/>
            </a:pPr>
            <a:r>
              <a:rPr lang="en-US" dirty="0" smtClean="0"/>
              <a:t>- Barnes 1961(</a:t>
            </a:r>
            <a:r>
              <a:rPr lang="en-US" dirty="0" err="1" smtClean="0"/>
              <a:t>int</a:t>
            </a:r>
            <a:r>
              <a:rPr lang="en-US" dirty="0" smtClean="0"/>
              <a:t> </a:t>
            </a:r>
            <a:r>
              <a:rPr lang="en-US" dirty="0" err="1"/>
              <a:t>os</a:t>
            </a:r>
            <a:r>
              <a:rPr lang="en-US" dirty="0" smtClean="0"/>
              <a:t>) </a:t>
            </a:r>
            <a:r>
              <a:rPr lang="en-US" dirty="0" err="1" smtClean="0"/>
              <a:t>sacrification</a:t>
            </a:r>
            <a:r>
              <a:rPr lang="en-US" dirty="0" smtClean="0"/>
              <a:t> from inside by </a:t>
            </a:r>
            <a:r>
              <a:rPr lang="en-US" dirty="0" err="1" smtClean="0"/>
              <a:t>electrocautry</a:t>
            </a:r>
            <a:endParaRPr lang="en-US" dirty="0"/>
          </a:p>
          <a:p>
            <a:pPr marL="0" indent="0">
              <a:buFontTx/>
              <a:buNone/>
              <a:defRPr/>
            </a:pPr>
            <a:endParaRPr lang="en-US" dirty="0" smtClean="0"/>
          </a:p>
          <a:p>
            <a:pPr>
              <a:buFontTx/>
              <a:buChar char="-"/>
              <a:defRPr/>
            </a:pPr>
            <a:r>
              <a:rPr lang="en-US" dirty="0" smtClean="0"/>
              <a:t>Page (</a:t>
            </a:r>
            <a:r>
              <a:rPr lang="en-US" dirty="0" err="1" smtClean="0"/>
              <a:t>int</a:t>
            </a:r>
            <a:r>
              <a:rPr lang="en-US" dirty="0" smtClean="0"/>
              <a:t> </a:t>
            </a:r>
            <a:r>
              <a:rPr lang="en-US" dirty="0" err="1"/>
              <a:t>os</a:t>
            </a:r>
            <a:r>
              <a:rPr lang="en-US" dirty="0"/>
              <a:t> ) </a:t>
            </a:r>
            <a:r>
              <a:rPr lang="en-US" dirty="0" err="1"/>
              <a:t>sacrification</a:t>
            </a:r>
            <a:r>
              <a:rPr lang="en-US" dirty="0"/>
              <a:t> from </a:t>
            </a:r>
            <a:r>
              <a:rPr lang="en-US" dirty="0" smtClean="0"/>
              <a:t>outside by benzoin and talc</a:t>
            </a:r>
          </a:p>
          <a:p>
            <a:pPr marL="0" indent="0">
              <a:buNone/>
              <a:defRPr/>
            </a:pPr>
            <a:r>
              <a:rPr lang="en-US" dirty="0" smtClean="0">
                <a:solidFill>
                  <a:schemeClr val="accent6">
                    <a:lumMod val="75000"/>
                  </a:schemeClr>
                </a:solidFill>
              </a:rPr>
              <a:t>External </a:t>
            </a:r>
            <a:r>
              <a:rPr lang="en-US" dirty="0" err="1" smtClean="0">
                <a:solidFill>
                  <a:schemeClr val="accent6">
                    <a:lumMod val="75000"/>
                  </a:schemeClr>
                </a:solidFill>
              </a:rPr>
              <a:t>Os</a:t>
            </a:r>
            <a:endParaRPr lang="en-US" dirty="0">
              <a:solidFill>
                <a:schemeClr val="accent6">
                  <a:lumMod val="75000"/>
                </a:schemeClr>
              </a:solidFill>
            </a:endParaRPr>
          </a:p>
          <a:p>
            <a:pPr>
              <a:buFontTx/>
              <a:buChar char="-"/>
              <a:defRPr/>
            </a:pPr>
            <a:r>
              <a:rPr lang="en-US" dirty="0"/>
              <a:t>Baden (</a:t>
            </a:r>
            <a:r>
              <a:rPr lang="en-US" dirty="0" smtClean="0"/>
              <a:t>1960) </a:t>
            </a:r>
            <a:r>
              <a:rPr lang="en-US" dirty="0"/>
              <a:t>intentionally scarified </a:t>
            </a:r>
            <a:r>
              <a:rPr lang="en-US" dirty="0" smtClean="0"/>
              <a:t>by </a:t>
            </a:r>
            <a:r>
              <a:rPr lang="en-US" dirty="0" err="1" smtClean="0"/>
              <a:t>electrocautry</a:t>
            </a:r>
            <a:r>
              <a:rPr lang="en-US" dirty="0" smtClean="0"/>
              <a:t> then </a:t>
            </a:r>
            <a:r>
              <a:rPr lang="en-US" dirty="0"/>
              <a:t>suture-closure of the external </a:t>
            </a:r>
            <a:r>
              <a:rPr lang="en-US" dirty="0" err="1"/>
              <a:t>os</a:t>
            </a:r>
            <a:r>
              <a:rPr lang="en-US" dirty="0"/>
              <a:t>).</a:t>
            </a:r>
            <a:endParaRPr lang="en-US" dirty="0" smtClean="0"/>
          </a:p>
          <a:p>
            <a:pPr>
              <a:buFontTx/>
              <a:buChar char="-"/>
              <a:defRPr/>
            </a:pPr>
            <a:endParaRPr lang="en-US" dirty="0"/>
          </a:p>
          <a:p>
            <a:endParaRPr lang="en-US" dirty="0"/>
          </a:p>
          <a:p>
            <a:pPr marL="0" indent="0">
              <a:buNone/>
            </a:pPr>
            <a:endParaRPr lang="en-US" dirty="0" smtClean="0"/>
          </a:p>
          <a:p>
            <a:pPr marL="0" indent="0">
              <a:buNone/>
            </a:pPr>
            <a:endParaRPr lang="en-US" dirty="0" smtClean="0"/>
          </a:p>
          <a:p>
            <a:pPr>
              <a:buFontTx/>
              <a:buChar char="-"/>
              <a:defRPr/>
            </a:pPr>
            <a:endParaRPr lang="en-US" dirty="0"/>
          </a:p>
          <a:p>
            <a:endParaRPr lang="en-US" dirty="0"/>
          </a:p>
        </p:txBody>
      </p:sp>
    </p:spTree>
    <p:extLst>
      <p:ext uri="{BB962C8B-B14F-4D97-AF65-F5344CB8AC3E}">
        <p14:creationId xmlns:p14="http://schemas.microsoft.com/office/powerpoint/2010/main" val="1038166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t>- cervical incompetence: which can be diagnosed by:</a:t>
            </a:r>
            <a:br>
              <a:rPr lang="en-US" dirty="0" smtClean="0"/>
            </a:br>
            <a:endParaRPr lang="en-US" dirty="0"/>
          </a:p>
        </p:txBody>
      </p:sp>
      <p:sp>
        <p:nvSpPr>
          <p:cNvPr id="3" name="Content Placeholder 2"/>
          <p:cNvSpPr>
            <a:spLocks noGrp="1"/>
          </p:cNvSpPr>
          <p:nvPr>
            <p:ph idx="1"/>
          </p:nvPr>
        </p:nvSpPr>
        <p:spPr>
          <a:xfrm>
            <a:off x="457200" y="1143000"/>
            <a:ext cx="8305800" cy="5410200"/>
          </a:xfrm>
        </p:spPr>
        <p:txBody>
          <a:bodyPr>
            <a:normAutofit fontScale="70000" lnSpcReduction="20000"/>
          </a:bodyPr>
          <a:lstStyle/>
          <a:p>
            <a:pPr>
              <a:defRPr/>
            </a:pPr>
            <a:r>
              <a:rPr lang="en-US" i="1" dirty="0" smtClean="0">
                <a:solidFill>
                  <a:srgbClr val="FF0000"/>
                </a:solidFill>
              </a:rPr>
              <a:t>(a) Between pregnancies:</a:t>
            </a:r>
          </a:p>
          <a:p>
            <a:pPr>
              <a:defRPr/>
            </a:pPr>
            <a:r>
              <a:rPr lang="en-US" dirty="0" smtClean="0"/>
              <a:t>1-The cervix can admit easily No. 8 </a:t>
            </a:r>
            <a:r>
              <a:rPr lang="en-US" dirty="0" err="1" smtClean="0"/>
              <a:t>Hegar’s</a:t>
            </a:r>
            <a:r>
              <a:rPr lang="en-US" dirty="0" smtClean="0"/>
              <a:t> dilator without resistance or pain.</a:t>
            </a:r>
          </a:p>
          <a:p>
            <a:pPr>
              <a:defRPr/>
            </a:pPr>
            <a:r>
              <a:rPr lang="en-US" dirty="0" smtClean="0"/>
              <a:t>2-  2 ml (6 mm diameter) Foley’s balloon catheter can be withdrawn through the cervical canal with minimal resistance.</a:t>
            </a:r>
          </a:p>
          <a:p>
            <a:pPr>
              <a:defRPr/>
            </a:pPr>
            <a:r>
              <a:rPr lang="en-US" dirty="0" smtClean="0"/>
              <a:t>3- </a:t>
            </a:r>
            <a:r>
              <a:rPr lang="en-US" dirty="0" err="1" smtClean="0"/>
              <a:t>Hysterosalpingogram</a:t>
            </a:r>
            <a:r>
              <a:rPr lang="en-US" dirty="0" smtClean="0"/>
              <a:t>: demonstrates cervical </a:t>
            </a:r>
            <a:r>
              <a:rPr lang="en-US" dirty="0" err="1" smtClean="0"/>
              <a:t>funnelling</a:t>
            </a:r>
            <a:r>
              <a:rPr lang="en-US" dirty="0" smtClean="0"/>
              <a:t>.</a:t>
            </a:r>
          </a:p>
          <a:p>
            <a:pPr>
              <a:defRPr/>
            </a:pPr>
            <a:r>
              <a:rPr lang="en-US" dirty="0" smtClean="0"/>
              <a:t>4-  Extensive old cervical lacerations may be detected.</a:t>
            </a:r>
          </a:p>
          <a:p>
            <a:pPr>
              <a:defRPr/>
            </a:pPr>
            <a:r>
              <a:rPr lang="en-US" i="1" dirty="0" smtClean="0">
                <a:solidFill>
                  <a:srgbClr val="FF0000"/>
                </a:solidFill>
              </a:rPr>
              <a:t>(b) During pregnancy:</a:t>
            </a:r>
          </a:p>
          <a:p>
            <a:pPr>
              <a:defRPr/>
            </a:pPr>
            <a:r>
              <a:rPr lang="en-US" dirty="0" smtClean="0"/>
              <a:t>1-The membranes are bulging through the patulous </a:t>
            </a:r>
            <a:r>
              <a:rPr lang="en-US" dirty="0" err="1" smtClean="0"/>
              <a:t>os</a:t>
            </a:r>
            <a:r>
              <a:rPr lang="en-US" dirty="0" smtClean="0"/>
              <a:t>.</a:t>
            </a:r>
          </a:p>
          <a:p>
            <a:pPr>
              <a:defRPr/>
            </a:pPr>
            <a:r>
              <a:rPr lang="en-US" i="1" dirty="0" smtClean="0"/>
              <a:t>2- </a:t>
            </a:r>
            <a:r>
              <a:rPr lang="en-US" dirty="0" smtClean="0"/>
              <a:t>The transverse diameter of the internal </a:t>
            </a:r>
            <a:r>
              <a:rPr lang="en-US" dirty="0" err="1" smtClean="0"/>
              <a:t>os</a:t>
            </a:r>
            <a:r>
              <a:rPr lang="en-US" dirty="0" smtClean="0"/>
              <a:t> is more than 2 cm measured by abdominal or vaginal </a:t>
            </a:r>
            <a:r>
              <a:rPr lang="en-US" dirty="0" err="1" smtClean="0"/>
              <a:t>ultrasonography</a:t>
            </a:r>
            <a:r>
              <a:rPr lang="en-US" dirty="0" smtClean="0"/>
              <a:t>.</a:t>
            </a:r>
          </a:p>
          <a:p>
            <a:r>
              <a:rPr lang="en-US" dirty="0" smtClean="0"/>
              <a:t>3- cervical length  by </a:t>
            </a:r>
            <a:r>
              <a:rPr lang="en-US" altLang="en-US" dirty="0" err="1" smtClean="0"/>
              <a:t>CerviLenz</a:t>
            </a:r>
            <a:r>
              <a:rPr lang="en-US" altLang="en-US" dirty="0" smtClean="0"/>
              <a:t> or</a:t>
            </a:r>
            <a:r>
              <a:rPr lang="en-US" dirty="0" smtClean="0"/>
              <a:t> vaginal </a:t>
            </a:r>
            <a:r>
              <a:rPr lang="en-US" dirty="0" err="1" smtClean="0"/>
              <a:t>ultrasonography</a:t>
            </a:r>
            <a:r>
              <a:rPr lang="en-US" dirty="0" smtClean="0"/>
              <a:t> </a:t>
            </a:r>
            <a:r>
              <a:rPr lang="en-US" altLang="en-US" b="1" dirty="0" smtClean="0"/>
              <a:t>(</a:t>
            </a:r>
            <a:r>
              <a:rPr lang="en-US" altLang="en-US" sz="2600" dirty="0" smtClean="0"/>
              <a:t>Mean CL of 35 to 40 mm from 14 to 30 weeks ,Lower 10th percentile 25 mm , Natural shortening of CL after 30 weeks , CL &lt;25 mm is abnormal between 14 and 24 weeks , Correlation between CL and PTB)</a:t>
            </a:r>
          </a:p>
          <a:p>
            <a:pPr>
              <a:defRPr/>
            </a:pPr>
            <a:endParaRPr lang="en-US" dirty="0"/>
          </a:p>
        </p:txBody>
      </p:sp>
    </p:spTree>
    <p:extLst>
      <p:ext uri="{BB962C8B-B14F-4D97-AF65-F5344CB8AC3E}">
        <p14:creationId xmlns:p14="http://schemas.microsoft.com/office/powerpoint/2010/main" val="5139142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Title 1"/>
          <p:cNvSpPr>
            <a:spLocks noGrp="1"/>
          </p:cNvSpPr>
          <p:nvPr>
            <p:ph type="title"/>
          </p:nvPr>
        </p:nvSpPr>
        <p:spPr/>
        <p:txBody>
          <a:bodyPr>
            <a:normAutofit fontScale="90000"/>
          </a:bodyPr>
          <a:lstStyle/>
          <a:p>
            <a:r>
              <a:rPr lang="en-US" dirty="0" smtClean="0"/>
              <a:t>2 chief complications after  </a:t>
            </a:r>
            <a:r>
              <a:rPr lang="en-US" dirty="0" err="1" smtClean="0"/>
              <a:t>electrocauterization</a:t>
            </a:r>
            <a:r>
              <a:rPr lang="en-US" dirty="0" smtClean="0"/>
              <a:t> of the cervix </a:t>
            </a:r>
          </a:p>
        </p:txBody>
      </p:sp>
      <p:sp>
        <p:nvSpPr>
          <p:cNvPr id="3" name="Content Placeholder 2"/>
          <p:cNvSpPr>
            <a:spLocks noGrp="1"/>
          </p:cNvSpPr>
          <p:nvPr>
            <p:ph idx="1"/>
          </p:nvPr>
        </p:nvSpPr>
        <p:spPr/>
        <p:txBody>
          <a:bodyPr>
            <a:normAutofit fontScale="85000" lnSpcReduction="10000"/>
          </a:bodyPr>
          <a:lstStyle/>
          <a:p>
            <a:pPr>
              <a:defRPr/>
            </a:pPr>
            <a:r>
              <a:rPr lang="en-US" dirty="0" smtClean="0">
                <a:solidFill>
                  <a:srgbClr val="FF0000"/>
                </a:solidFill>
              </a:rPr>
              <a:t>first </a:t>
            </a:r>
            <a:r>
              <a:rPr lang="en-US" dirty="0" smtClean="0"/>
              <a:t>is early hemorrhage and s</a:t>
            </a:r>
            <a:r>
              <a:rPr lang="en-US" dirty="0" smtClean="0">
                <a:solidFill>
                  <a:srgbClr val="FF0000"/>
                </a:solidFill>
              </a:rPr>
              <a:t>econd </a:t>
            </a:r>
            <a:r>
              <a:rPr lang="en-US" dirty="0" smtClean="0"/>
              <a:t>is </a:t>
            </a:r>
            <a:r>
              <a:rPr lang="en-US" dirty="0" err="1" smtClean="0"/>
              <a:t>stenosis</a:t>
            </a:r>
            <a:r>
              <a:rPr lang="en-US" dirty="0" smtClean="0"/>
              <a:t> late </a:t>
            </a:r>
          </a:p>
          <a:p>
            <a:pPr>
              <a:defRPr/>
            </a:pPr>
            <a:r>
              <a:rPr lang="en-US" dirty="0" smtClean="0"/>
              <a:t>Shallow </a:t>
            </a:r>
            <a:r>
              <a:rPr lang="en-US" dirty="0" err="1" smtClean="0"/>
              <a:t>electrocauterisation</a:t>
            </a:r>
            <a:r>
              <a:rPr lang="en-US" dirty="0" smtClean="0"/>
              <a:t> of external </a:t>
            </a:r>
            <a:r>
              <a:rPr lang="en-US" dirty="0" err="1" smtClean="0"/>
              <a:t>os</a:t>
            </a:r>
            <a:r>
              <a:rPr lang="en-US" dirty="0" smtClean="0"/>
              <a:t> then</a:t>
            </a:r>
          </a:p>
          <a:p>
            <a:pPr>
              <a:defRPr/>
            </a:pPr>
            <a:r>
              <a:rPr lang="en-US" dirty="0" smtClean="0"/>
              <a:t>Heavy  </a:t>
            </a:r>
            <a:r>
              <a:rPr lang="en-US" dirty="0" err="1" smtClean="0"/>
              <a:t>electrocautrization</a:t>
            </a:r>
            <a:r>
              <a:rPr lang="en-US" dirty="0" smtClean="0"/>
              <a:t>  of upper portion of coned area</a:t>
            </a:r>
          </a:p>
          <a:p>
            <a:pPr>
              <a:defRPr/>
            </a:pPr>
            <a:r>
              <a:rPr lang="en-US" dirty="0" smtClean="0"/>
              <a:t>The coned  area was packed with </a:t>
            </a:r>
            <a:r>
              <a:rPr lang="en-US" dirty="0" err="1" smtClean="0"/>
              <a:t>hemostatic</a:t>
            </a:r>
            <a:r>
              <a:rPr lang="en-US" dirty="0" smtClean="0"/>
              <a:t> sponges but no </a:t>
            </a:r>
            <a:r>
              <a:rPr lang="en-US" dirty="0" err="1" smtClean="0"/>
              <a:t>gause</a:t>
            </a:r>
            <a:r>
              <a:rPr lang="en-US" dirty="0" smtClean="0"/>
              <a:t>  was placed through internal </a:t>
            </a:r>
            <a:r>
              <a:rPr lang="en-US" dirty="0" err="1" smtClean="0"/>
              <a:t>os</a:t>
            </a:r>
            <a:r>
              <a:rPr lang="en-US" dirty="0" smtClean="0"/>
              <a:t> itself</a:t>
            </a:r>
          </a:p>
          <a:p>
            <a:pPr>
              <a:defRPr/>
            </a:pPr>
            <a:endParaRPr lang="en-US" dirty="0" smtClean="0"/>
          </a:p>
          <a:p>
            <a:pPr>
              <a:defRPr/>
            </a:pPr>
            <a:r>
              <a:rPr lang="en-US" dirty="0" smtClean="0"/>
              <a:t>Additional lateral suture may be done after few postoperative days if  there is active bleeding</a:t>
            </a:r>
            <a:endParaRPr lang="en-US" dirty="0"/>
          </a:p>
        </p:txBody>
      </p:sp>
    </p:spTree>
    <p:extLst>
      <p:ext uri="{BB962C8B-B14F-4D97-AF65-F5344CB8AC3E}">
        <p14:creationId xmlns:p14="http://schemas.microsoft.com/office/powerpoint/2010/main" val="9882336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Title 1"/>
          <p:cNvSpPr>
            <a:spLocks noGrp="1"/>
          </p:cNvSpPr>
          <p:nvPr>
            <p:ph type="title"/>
          </p:nvPr>
        </p:nvSpPr>
        <p:spPr/>
        <p:txBody>
          <a:bodyPr>
            <a:normAutofit fontScale="90000"/>
          </a:bodyPr>
          <a:lstStyle/>
          <a:p>
            <a:pPr>
              <a:defRPr/>
            </a:pPr>
            <a:r>
              <a:rPr lang="en-US" dirty="0" smtClean="0"/>
              <a:t/>
            </a:r>
            <a:br>
              <a:rPr lang="en-US" dirty="0" smtClean="0"/>
            </a:br>
            <a:r>
              <a:rPr lang="en-US" dirty="0" smtClean="0"/>
              <a:t>Barnes 1961</a:t>
            </a:r>
            <a:br>
              <a:rPr lang="en-US" dirty="0" smtClean="0"/>
            </a:br>
            <a:r>
              <a:rPr lang="en-US" sz="3600" dirty="0" err="1">
                <a:solidFill>
                  <a:srgbClr val="FF0000"/>
                </a:solidFill>
              </a:rPr>
              <a:t>Scarrification</a:t>
            </a:r>
            <a:r>
              <a:rPr lang="en-US" sz="3600" dirty="0">
                <a:solidFill>
                  <a:srgbClr val="FF0000"/>
                </a:solidFill>
              </a:rPr>
              <a:t> of </a:t>
            </a:r>
            <a:r>
              <a:rPr lang="en-US" sz="3600" dirty="0" smtClean="0">
                <a:solidFill>
                  <a:srgbClr val="FF0000"/>
                </a:solidFill>
              </a:rPr>
              <a:t>the internal </a:t>
            </a:r>
            <a:r>
              <a:rPr lang="en-US" sz="3600" dirty="0" err="1">
                <a:solidFill>
                  <a:srgbClr val="FF0000"/>
                </a:solidFill>
              </a:rPr>
              <a:t>os</a:t>
            </a:r>
            <a:r>
              <a:rPr lang="en-US" sz="3600" dirty="0">
                <a:solidFill>
                  <a:srgbClr val="FF0000"/>
                </a:solidFill>
              </a:rPr>
              <a:t> from within. </a:t>
            </a:r>
            <a:br>
              <a:rPr lang="en-US" sz="3600" dirty="0">
                <a:solidFill>
                  <a:srgbClr val="FF0000"/>
                </a:solidFill>
              </a:rPr>
            </a:br>
            <a:endParaRPr lang="en-US" dirty="0" smtClean="0">
              <a:solidFill>
                <a:srgbClr val="FF0000"/>
              </a:solidFill>
            </a:endParaRPr>
          </a:p>
        </p:txBody>
      </p:sp>
      <p:sp>
        <p:nvSpPr>
          <p:cNvPr id="404483" name="Content Placeholder 2"/>
          <p:cNvSpPr>
            <a:spLocks noGrp="1"/>
          </p:cNvSpPr>
          <p:nvPr>
            <p:ph idx="1"/>
          </p:nvPr>
        </p:nvSpPr>
        <p:spPr/>
        <p:txBody>
          <a:bodyPr/>
          <a:lstStyle/>
          <a:p>
            <a:r>
              <a:rPr lang="en-US" dirty="0" smtClean="0"/>
              <a:t>Barnes Introduces  </a:t>
            </a:r>
            <a:r>
              <a:rPr lang="en-US" dirty="0" err="1" smtClean="0"/>
              <a:t>hegar</a:t>
            </a:r>
            <a:r>
              <a:rPr lang="en-US" dirty="0" smtClean="0"/>
              <a:t> dilator</a:t>
            </a:r>
          </a:p>
          <a:p>
            <a:r>
              <a:rPr lang="en-US" dirty="0" smtClean="0"/>
              <a:t>Very shallow  </a:t>
            </a:r>
            <a:r>
              <a:rPr lang="en-US" dirty="0" err="1" smtClean="0"/>
              <a:t>conisation</a:t>
            </a:r>
            <a:r>
              <a:rPr lang="en-US" dirty="0" smtClean="0"/>
              <a:t> of </a:t>
            </a:r>
            <a:r>
              <a:rPr lang="en-US" dirty="0" err="1" smtClean="0"/>
              <a:t>portio</a:t>
            </a:r>
            <a:r>
              <a:rPr lang="en-US" dirty="0" smtClean="0"/>
              <a:t> </a:t>
            </a:r>
            <a:r>
              <a:rPr lang="en-US" dirty="0" err="1" smtClean="0"/>
              <a:t>vaginalis</a:t>
            </a:r>
            <a:r>
              <a:rPr lang="en-US" dirty="0" smtClean="0"/>
              <a:t> of cervix  </a:t>
            </a:r>
            <a:r>
              <a:rPr lang="en-US" dirty="0" smtClean="0">
                <a:solidFill>
                  <a:srgbClr val="FF0000"/>
                </a:solidFill>
              </a:rPr>
              <a:t>( external </a:t>
            </a:r>
            <a:r>
              <a:rPr lang="en-US" dirty="0" err="1" smtClean="0">
                <a:solidFill>
                  <a:srgbClr val="FF0000"/>
                </a:solidFill>
              </a:rPr>
              <a:t>os</a:t>
            </a:r>
            <a:r>
              <a:rPr lang="en-US" dirty="0" smtClean="0">
                <a:solidFill>
                  <a:srgbClr val="FF0000"/>
                </a:solidFill>
              </a:rPr>
              <a:t> )</a:t>
            </a:r>
          </a:p>
          <a:p>
            <a:r>
              <a:rPr lang="en-US" dirty="0" smtClean="0"/>
              <a:t>and</a:t>
            </a:r>
          </a:p>
          <a:p>
            <a:r>
              <a:rPr lang="en-US" dirty="0" smtClean="0"/>
              <a:t>Deep radial  </a:t>
            </a:r>
            <a:r>
              <a:rPr lang="en-US" dirty="0" err="1" smtClean="0"/>
              <a:t>cautry</a:t>
            </a:r>
            <a:r>
              <a:rPr lang="en-US" dirty="0" smtClean="0"/>
              <a:t> of  6 strips of </a:t>
            </a:r>
            <a:r>
              <a:rPr lang="en-US" dirty="0" smtClean="0">
                <a:solidFill>
                  <a:srgbClr val="FF0000"/>
                </a:solidFill>
              </a:rPr>
              <a:t>internal cervical </a:t>
            </a:r>
            <a:r>
              <a:rPr lang="en-US" dirty="0" err="1" smtClean="0">
                <a:solidFill>
                  <a:srgbClr val="FF0000"/>
                </a:solidFill>
              </a:rPr>
              <a:t>os</a:t>
            </a:r>
            <a:endParaRPr lang="en-US" dirty="0" smtClean="0">
              <a:solidFill>
                <a:srgbClr val="FF0000"/>
              </a:solidFill>
            </a:endParaRPr>
          </a:p>
        </p:txBody>
      </p:sp>
    </p:spTree>
    <p:extLst>
      <p:ext uri="{BB962C8B-B14F-4D97-AF65-F5344CB8AC3E}">
        <p14:creationId xmlns:p14="http://schemas.microsoft.com/office/powerpoint/2010/main" val="3473130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Title 1"/>
          <p:cNvSpPr>
            <a:spLocks noGrp="1"/>
          </p:cNvSpPr>
          <p:nvPr>
            <p:ph type="title"/>
          </p:nvPr>
        </p:nvSpPr>
        <p:spPr/>
        <p:txBody>
          <a:bodyPr>
            <a:normAutofit fontScale="90000"/>
          </a:bodyPr>
          <a:lstStyle/>
          <a:p>
            <a:r>
              <a:rPr lang="en-US" dirty="0" smtClean="0"/>
              <a:t>Page =</a:t>
            </a:r>
            <a:r>
              <a:rPr lang="en-US" dirty="0"/>
              <a:t> </a:t>
            </a:r>
            <a:r>
              <a:rPr lang="en-US" dirty="0" smtClean="0"/>
              <a:t>External </a:t>
            </a:r>
            <a:r>
              <a:rPr lang="en-US" dirty="0"/>
              <a:t>Scarification of the upper cervix</a:t>
            </a:r>
            <a:endParaRPr lang="en-US" dirty="0" smtClean="0"/>
          </a:p>
        </p:txBody>
      </p:sp>
      <p:sp>
        <p:nvSpPr>
          <p:cNvPr id="3" name="Content Placeholder 2"/>
          <p:cNvSpPr>
            <a:spLocks noGrp="1"/>
          </p:cNvSpPr>
          <p:nvPr>
            <p:ph idx="1"/>
          </p:nvPr>
        </p:nvSpPr>
        <p:spPr/>
        <p:txBody>
          <a:bodyPr>
            <a:normAutofit fontScale="92500" lnSpcReduction="20000"/>
          </a:bodyPr>
          <a:lstStyle/>
          <a:p>
            <a:pPr>
              <a:defRPr/>
            </a:pPr>
            <a:r>
              <a:rPr lang="en-US" dirty="0" smtClean="0"/>
              <a:t>It  was said that a constricting band of scar tissue  around the cervix at the level of junction of  cervix and the </a:t>
            </a:r>
            <a:r>
              <a:rPr lang="en-US" dirty="0" err="1" smtClean="0"/>
              <a:t>rugose</a:t>
            </a:r>
            <a:r>
              <a:rPr lang="en-US" dirty="0" smtClean="0"/>
              <a:t> vaginal mucosa. The area  was denuded and wrapped with </a:t>
            </a:r>
            <a:r>
              <a:rPr lang="en-US" dirty="0" smtClean="0">
                <a:solidFill>
                  <a:srgbClr val="FF0000"/>
                </a:solidFill>
              </a:rPr>
              <a:t>a band of </a:t>
            </a:r>
            <a:r>
              <a:rPr lang="en-US" dirty="0" err="1" smtClean="0">
                <a:solidFill>
                  <a:srgbClr val="FF0000"/>
                </a:solidFill>
              </a:rPr>
              <a:t>oxygel</a:t>
            </a:r>
            <a:r>
              <a:rPr lang="en-US" dirty="0" smtClean="0">
                <a:solidFill>
                  <a:srgbClr val="FF0000"/>
                </a:solidFill>
              </a:rPr>
              <a:t>  gauze dipped in benzoin and saturated with sterile talc</a:t>
            </a:r>
            <a:r>
              <a:rPr lang="en-US" dirty="0" smtClean="0"/>
              <a:t> in non-pregnant state. </a:t>
            </a:r>
          </a:p>
          <a:p>
            <a:pPr>
              <a:defRPr/>
            </a:pPr>
            <a:r>
              <a:rPr lang="en-US" dirty="0" smtClean="0"/>
              <a:t>3 months time </a:t>
            </a:r>
            <a:r>
              <a:rPr lang="en-US" dirty="0" err="1" smtClean="0"/>
              <a:t>isr</a:t>
            </a:r>
            <a:r>
              <a:rPr lang="en-US" dirty="0" smtClean="0"/>
              <a:t> </a:t>
            </a:r>
            <a:r>
              <a:rPr lang="en-US" dirty="0" err="1" smtClean="0"/>
              <a:t>equired</a:t>
            </a:r>
            <a:r>
              <a:rPr lang="en-US" dirty="0" smtClean="0"/>
              <a:t> for natural scarring to occur. </a:t>
            </a:r>
          </a:p>
          <a:p>
            <a:pPr>
              <a:defRPr/>
            </a:pPr>
            <a:r>
              <a:rPr lang="en-US" dirty="0" smtClean="0"/>
              <a:t>This scarring is responsible for retaining the pregnancy but would yield to natural forces of </a:t>
            </a:r>
            <a:r>
              <a:rPr lang="en-US" dirty="0" err="1" smtClean="0"/>
              <a:t>labour</a:t>
            </a:r>
            <a:endParaRPr lang="en-US" dirty="0" smtClean="0"/>
          </a:p>
          <a:p>
            <a:pPr>
              <a:defRPr/>
            </a:pPr>
            <a:endParaRPr lang="en-US" dirty="0"/>
          </a:p>
        </p:txBody>
      </p:sp>
    </p:spTree>
    <p:extLst>
      <p:ext uri="{BB962C8B-B14F-4D97-AF65-F5344CB8AC3E}">
        <p14:creationId xmlns:p14="http://schemas.microsoft.com/office/powerpoint/2010/main" val="443319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Baden (1960</a:t>
            </a:r>
          </a:p>
        </p:txBody>
      </p:sp>
      <p:sp>
        <p:nvSpPr>
          <p:cNvPr id="3" name="Content Placeholder 2"/>
          <p:cNvSpPr>
            <a:spLocks noGrp="1"/>
          </p:cNvSpPr>
          <p:nvPr>
            <p:ph idx="1"/>
          </p:nvPr>
        </p:nvSpPr>
        <p:spPr/>
        <p:txBody>
          <a:bodyPr/>
          <a:lstStyle/>
          <a:p>
            <a:r>
              <a:rPr lang="en-US" dirty="0" smtClean="0"/>
              <a:t> </a:t>
            </a:r>
            <a:r>
              <a:rPr lang="en-US" dirty="0"/>
              <a:t>intentionally scarified then suture-closure </a:t>
            </a:r>
            <a:r>
              <a:rPr lang="en-US" dirty="0">
                <a:solidFill>
                  <a:srgbClr val="FF0000"/>
                </a:solidFill>
              </a:rPr>
              <a:t>of the external </a:t>
            </a:r>
            <a:r>
              <a:rPr lang="en-US" dirty="0" err="1">
                <a:solidFill>
                  <a:srgbClr val="FF0000"/>
                </a:solidFill>
              </a:rPr>
              <a:t>os</a:t>
            </a:r>
            <a:r>
              <a:rPr lang="en-US" dirty="0"/>
              <a:t>).</a:t>
            </a:r>
          </a:p>
          <a:p>
            <a:endParaRPr lang="en-US" dirty="0"/>
          </a:p>
        </p:txBody>
      </p:sp>
    </p:spTree>
    <p:extLst>
      <p:ext uri="{BB962C8B-B14F-4D97-AF65-F5344CB8AC3E}">
        <p14:creationId xmlns:p14="http://schemas.microsoft.com/office/powerpoint/2010/main" val="2514461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Before pregnancy</a:t>
            </a:r>
          </a:p>
          <a:p>
            <a:r>
              <a:rPr lang="en-US" dirty="0" smtClean="0"/>
              <a:t>a </a:t>
            </a:r>
            <a:r>
              <a:rPr lang="en-US" dirty="0"/>
              <a:t>heavy nylon suture to occlude an </a:t>
            </a:r>
            <a:r>
              <a:rPr lang="en-US" i="1" dirty="0"/>
              <a:t>incompetent </a:t>
            </a:r>
            <a:r>
              <a:rPr lang="en-US" i="1"/>
              <a:t>cervix</a:t>
            </a:r>
            <a:r>
              <a:rPr lang="en-US"/>
              <a:t> </a:t>
            </a:r>
            <a:endParaRPr lang="en-US" smtClean="0"/>
          </a:p>
          <a:p>
            <a:r>
              <a:rPr lang="en-US" smtClean="0"/>
              <a:t>after </a:t>
            </a:r>
            <a:r>
              <a:rPr lang="en-US" dirty="0" smtClean="0"/>
              <a:t>internal </a:t>
            </a:r>
            <a:r>
              <a:rPr lang="en-US" dirty="0" err="1" smtClean="0"/>
              <a:t>os</a:t>
            </a:r>
            <a:r>
              <a:rPr lang="en-US" dirty="0" smtClean="0"/>
              <a:t> </a:t>
            </a:r>
            <a:r>
              <a:rPr lang="en-US" i="1" dirty="0" smtClean="0"/>
              <a:t>cauterization</a:t>
            </a:r>
            <a:r>
              <a:rPr lang="en-US" dirty="0"/>
              <a:t>, and </a:t>
            </a:r>
            <a:r>
              <a:rPr lang="en-US" dirty="0" smtClean="0"/>
              <a:t>had </a:t>
            </a:r>
            <a:r>
              <a:rPr lang="en-US" dirty="0"/>
              <a:t>developed a </a:t>
            </a:r>
            <a:r>
              <a:rPr lang="en-US" i="1" dirty="0"/>
              <a:t>cervical</a:t>
            </a:r>
            <a:r>
              <a:rPr lang="en-US" dirty="0"/>
              <a:t> </a:t>
            </a:r>
            <a:r>
              <a:rPr lang="en-US" dirty="0" smtClean="0"/>
              <a:t>stenosis</a:t>
            </a:r>
            <a:endParaRPr lang="en-US" dirty="0"/>
          </a:p>
        </p:txBody>
      </p:sp>
    </p:spTree>
    <p:extLst>
      <p:ext uri="{BB962C8B-B14F-4D97-AF65-F5344CB8AC3E}">
        <p14:creationId xmlns:p14="http://schemas.microsoft.com/office/powerpoint/2010/main" val="3278541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Title 1"/>
          <p:cNvSpPr>
            <a:spLocks noGrp="1" noChangeArrowheads="1"/>
          </p:cNvSpPr>
          <p:nvPr>
            <p:ph type="title"/>
          </p:nvPr>
        </p:nvSpPr>
        <p:spPr/>
        <p:txBody>
          <a:bodyPr/>
          <a:lstStyle/>
          <a:p>
            <a:r>
              <a:rPr lang="en-US" altLang="en-US" dirty="0" smtClean="0">
                <a:solidFill>
                  <a:srgbClr val="00B050"/>
                </a:solidFill>
              </a:rPr>
              <a:t>Emergency </a:t>
            </a:r>
            <a:r>
              <a:rPr lang="en-US" altLang="en-US" dirty="0" err="1" smtClean="0">
                <a:solidFill>
                  <a:srgbClr val="00B050"/>
                </a:solidFill>
              </a:rPr>
              <a:t>cerclage</a:t>
            </a:r>
            <a:endParaRPr lang="en-US" altLang="en-US" dirty="0" smtClean="0">
              <a:solidFill>
                <a:srgbClr val="00B050"/>
              </a:solidFill>
            </a:endParaRPr>
          </a:p>
        </p:txBody>
      </p:sp>
      <p:sp>
        <p:nvSpPr>
          <p:cNvPr id="241667" name="Content Placeholder 2"/>
          <p:cNvSpPr>
            <a:spLocks noGrp="1" noChangeArrowheads="1"/>
          </p:cNvSpPr>
          <p:nvPr>
            <p:ph idx="1"/>
          </p:nvPr>
        </p:nvSpPr>
        <p:spPr/>
        <p:txBody>
          <a:bodyPr/>
          <a:lstStyle/>
          <a:p>
            <a:r>
              <a:rPr lang="en-US" altLang="en-US" dirty="0" smtClean="0"/>
              <a:t>Macdonald </a:t>
            </a:r>
            <a:r>
              <a:rPr lang="en-US" dirty="0"/>
              <a:t>Four </a:t>
            </a:r>
            <a:r>
              <a:rPr lang="en-US" i="1" dirty="0"/>
              <a:t>bites</a:t>
            </a:r>
            <a:r>
              <a:rPr lang="en-US" dirty="0"/>
              <a:t> with the needle were made from 7 to 8 O'clock, 10–11, 1–2, and 4–6 O'clock</a:t>
            </a:r>
            <a:endParaRPr lang="en-US" altLang="en-US" dirty="0" smtClean="0"/>
          </a:p>
          <a:p>
            <a:r>
              <a:rPr lang="en-US" altLang="en-US" dirty="0" err="1" smtClean="0"/>
              <a:t>Epinosa</a:t>
            </a:r>
            <a:endParaRPr lang="en-US" altLang="en-US" dirty="0" smtClean="0"/>
          </a:p>
          <a:p>
            <a:r>
              <a:rPr lang="en-US" altLang="en-US" dirty="0" err="1" smtClean="0"/>
              <a:t>Wurm</a:t>
            </a:r>
            <a:endParaRPr lang="en-US" altLang="en-US" dirty="0" smtClean="0"/>
          </a:p>
          <a:p>
            <a:r>
              <a:rPr lang="en-US" altLang="en-US" dirty="0" err="1" smtClean="0"/>
              <a:t>Hfner</a:t>
            </a:r>
            <a:endParaRPr lang="en-US" altLang="en-US" dirty="0" smtClean="0"/>
          </a:p>
          <a:p>
            <a:endParaRPr lang="en-US" altLang="en-US" dirty="0" smtClean="0"/>
          </a:p>
          <a:p>
            <a:r>
              <a:rPr lang="en-US" altLang="en-US" dirty="0" smtClean="0"/>
              <a:t>Cable tie</a:t>
            </a:r>
          </a:p>
        </p:txBody>
      </p:sp>
    </p:spTree>
    <p:extLst>
      <p:ext uri="{BB962C8B-B14F-4D97-AF65-F5344CB8AC3E}">
        <p14:creationId xmlns:p14="http://schemas.microsoft.com/office/powerpoint/2010/main" val="3725206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Treatment of C I</a:t>
            </a:r>
            <a:endParaRPr lang="en-US" dirty="0"/>
          </a:p>
        </p:txBody>
      </p:sp>
      <p:sp>
        <p:nvSpPr>
          <p:cNvPr id="3" name="Content Placeholder 2"/>
          <p:cNvSpPr>
            <a:spLocks noGrp="1"/>
          </p:cNvSpPr>
          <p:nvPr>
            <p:ph idx="1"/>
          </p:nvPr>
        </p:nvSpPr>
        <p:spPr/>
        <p:txBody>
          <a:bodyPr>
            <a:normAutofit fontScale="92500" lnSpcReduction="10000"/>
          </a:bodyPr>
          <a:lstStyle/>
          <a:p>
            <a:pPr>
              <a:lnSpc>
                <a:spcPct val="80000"/>
              </a:lnSpc>
              <a:buFontTx/>
              <a:buNone/>
              <a:defRPr/>
            </a:pPr>
            <a:r>
              <a:rPr lang="en-US" altLang="en-US" sz="3600" b="1" dirty="0" smtClean="0"/>
              <a:t>    -Bed Rest</a:t>
            </a:r>
            <a:endParaRPr lang="en-US" altLang="en-US" b="1" dirty="0" smtClean="0"/>
          </a:p>
          <a:p>
            <a:pPr>
              <a:lnSpc>
                <a:spcPct val="80000"/>
              </a:lnSpc>
              <a:buFontTx/>
              <a:buNone/>
              <a:defRPr/>
            </a:pPr>
            <a:r>
              <a:rPr lang="en-US" altLang="en-US" sz="3600" b="1" dirty="0" smtClean="0"/>
              <a:t>    - Pelvic Rest</a:t>
            </a:r>
          </a:p>
          <a:p>
            <a:pPr>
              <a:lnSpc>
                <a:spcPct val="80000"/>
              </a:lnSpc>
              <a:buFontTx/>
              <a:buNone/>
              <a:defRPr/>
            </a:pPr>
            <a:r>
              <a:rPr lang="en-US" altLang="en-US" sz="3600" b="1" dirty="0" smtClean="0"/>
              <a:t>    - </a:t>
            </a:r>
            <a:r>
              <a:rPr lang="en-US" altLang="en-US" sz="3600" b="1" dirty="0" err="1" smtClean="0"/>
              <a:t>Tocolytic</a:t>
            </a:r>
            <a:r>
              <a:rPr lang="en-US" altLang="en-US" sz="3600" b="1" dirty="0" smtClean="0"/>
              <a:t> Drugs</a:t>
            </a:r>
          </a:p>
          <a:p>
            <a:pPr>
              <a:lnSpc>
                <a:spcPct val="80000"/>
              </a:lnSpc>
              <a:buFontTx/>
              <a:buNone/>
              <a:defRPr/>
            </a:pPr>
            <a:r>
              <a:rPr lang="en-US" altLang="en-US" sz="3600" b="1" dirty="0" smtClean="0"/>
              <a:t>    - </a:t>
            </a:r>
            <a:r>
              <a:rPr lang="en-US" altLang="en-US" sz="3600" b="1" dirty="0" err="1" smtClean="0"/>
              <a:t>Progersterone</a:t>
            </a:r>
            <a:endParaRPr lang="en-US" altLang="en-US" sz="3600" b="1" dirty="0" smtClean="0"/>
          </a:p>
          <a:p>
            <a:pPr>
              <a:lnSpc>
                <a:spcPct val="80000"/>
              </a:lnSpc>
              <a:buFontTx/>
              <a:buNone/>
              <a:defRPr/>
            </a:pPr>
            <a:r>
              <a:rPr lang="en-US" altLang="en-US" sz="3600" b="1" dirty="0" smtClean="0"/>
              <a:t>     -Antibiotics</a:t>
            </a:r>
          </a:p>
          <a:p>
            <a:pPr>
              <a:lnSpc>
                <a:spcPct val="80000"/>
              </a:lnSpc>
              <a:buFontTx/>
              <a:buNone/>
              <a:defRPr/>
            </a:pPr>
            <a:r>
              <a:rPr lang="en-US" altLang="en-US" sz="3600" b="1" dirty="0" smtClean="0"/>
              <a:t>     -Cervical Surveillance</a:t>
            </a:r>
          </a:p>
          <a:p>
            <a:pPr>
              <a:lnSpc>
                <a:spcPct val="80000"/>
              </a:lnSpc>
              <a:buFontTx/>
              <a:buNone/>
              <a:defRPr/>
            </a:pPr>
            <a:r>
              <a:rPr lang="en-US" altLang="en-US" sz="3600" b="1" dirty="0" smtClean="0"/>
              <a:t>     -Psychotherapy</a:t>
            </a:r>
          </a:p>
          <a:p>
            <a:pPr>
              <a:lnSpc>
                <a:spcPct val="80000"/>
              </a:lnSpc>
              <a:buFontTx/>
              <a:buNone/>
              <a:defRPr/>
            </a:pPr>
            <a:r>
              <a:rPr lang="en-US" altLang="en-US" sz="3600" b="1" dirty="0"/>
              <a:t> </a:t>
            </a:r>
            <a:r>
              <a:rPr lang="en-US" altLang="en-US" sz="3600" b="1" dirty="0" smtClean="0"/>
              <a:t>    - acupuncture</a:t>
            </a:r>
          </a:p>
          <a:p>
            <a:pPr>
              <a:lnSpc>
                <a:spcPct val="80000"/>
              </a:lnSpc>
              <a:buFontTx/>
              <a:buNone/>
              <a:defRPr/>
            </a:pPr>
            <a:r>
              <a:rPr lang="en-US" altLang="en-US" sz="3600" b="1" dirty="0"/>
              <a:t> </a:t>
            </a:r>
            <a:r>
              <a:rPr lang="en-US" altLang="en-US" sz="3600" b="1" dirty="0" smtClean="0"/>
              <a:t>    - omega 3</a:t>
            </a:r>
          </a:p>
          <a:p>
            <a:pPr>
              <a:lnSpc>
                <a:spcPct val="80000"/>
              </a:lnSpc>
              <a:buFontTx/>
              <a:buNone/>
              <a:defRPr/>
            </a:pPr>
            <a:r>
              <a:rPr lang="en-US" altLang="en-US" sz="3600" b="1" dirty="0"/>
              <a:t> </a:t>
            </a:r>
            <a:r>
              <a:rPr lang="en-US" altLang="en-US" sz="3600" b="1" dirty="0" smtClean="0"/>
              <a:t>    - </a:t>
            </a:r>
            <a:r>
              <a:rPr lang="en-US" altLang="en-US" sz="3600" b="1" dirty="0"/>
              <a:t>BY ZAMZAM WATER </a:t>
            </a:r>
            <a:endParaRPr lang="en-US" altLang="en-US" sz="3600" b="1" dirty="0" smtClean="0"/>
          </a:p>
          <a:p>
            <a:endParaRPr lang="en-US" dirty="0"/>
          </a:p>
        </p:txBody>
      </p:sp>
    </p:spTree>
    <p:extLst>
      <p:ext uri="{BB962C8B-B14F-4D97-AF65-F5344CB8AC3E}">
        <p14:creationId xmlns:p14="http://schemas.microsoft.com/office/powerpoint/2010/main" val="4068162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altLang="en-US" smtClean="0"/>
              <a:t>Bed rest</a:t>
            </a:r>
          </a:p>
        </p:txBody>
      </p:sp>
      <p:sp>
        <p:nvSpPr>
          <p:cNvPr id="162819" name="Rectangle 3"/>
          <p:cNvSpPr>
            <a:spLocks noGrp="1" noChangeArrowheads="1"/>
          </p:cNvSpPr>
          <p:nvPr>
            <p:ph type="body" idx="1"/>
          </p:nvPr>
        </p:nvSpPr>
        <p:spPr/>
        <p:txBody>
          <a:bodyPr/>
          <a:lstStyle/>
          <a:p>
            <a:r>
              <a:rPr lang="en-US" altLang="en-US" dirty="0" smtClean="0"/>
              <a:t>Bed rest is often the first course of action as it is believed to take pressure off the cervix. </a:t>
            </a:r>
          </a:p>
          <a:p>
            <a:pPr>
              <a:buFontTx/>
              <a:buNone/>
            </a:pPr>
            <a:r>
              <a:rPr lang="en-US" altLang="en-US" dirty="0" smtClean="0"/>
              <a:t>   (strict bed rest, sometimes in the </a:t>
            </a:r>
            <a:r>
              <a:rPr lang="en-US" altLang="en-US" dirty="0" err="1" smtClean="0"/>
              <a:t>Trendelenburg</a:t>
            </a:r>
            <a:r>
              <a:rPr lang="en-US" altLang="en-US" dirty="0" smtClean="0"/>
              <a:t> position)</a:t>
            </a:r>
          </a:p>
        </p:txBody>
      </p:sp>
    </p:spTree>
    <p:extLst>
      <p:ext uri="{BB962C8B-B14F-4D97-AF65-F5344CB8AC3E}">
        <p14:creationId xmlns:p14="http://schemas.microsoft.com/office/powerpoint/2010/main" val="34354049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smtClean="0"/>
              <a:t>Pelvic rest </a:t>
            </a:r>
          </a:p>
        </p:txBody>
      </p:sp>
      <p:sp>
        <p:nvSpPr>
          <p:cNvPr id="163843" name="Rectangle 3"/>
          <p:cNvSpPr>
            <a:spLocks noGrp="1" noChangeArrowheads="1"/>
          </p:cNvSpPr>
          <p:nvPr>
            <p:ph type="body" idx="1"/>
          </p:nvPr>
        </p:nvSpPr>
        <p:spPr/>
        <p:txBody>
          <a:bodyPr/>
          <a:lstStyle/>
          <a:p>
            <a:endParaRPr lang="en-US" altLang="en-US" smtClean="0"/>
          </a:p>
          <a:p>
            <a:r>
              <a:rPr lang="en-US" altLang="en-US" smtClean="0"/>
              <a:t> Pelvic rest (abstaining from intercourse, douching and tampon use) and reduced physical activity may also be recommended as treatment or in conjunction with bed rest, according to the March of Dimes </a:t>
            </a:r>
          </a:p>
        </p:txBody>
      </p:sp>
    </p:spTree>
    <p:extLst>
      <p:ext uri="{BB962C8B-B14F-4D97-AF65-F5344CB8AC3E}">
        <p14:creationId xmlns:p14="http://schemas.microsoft.com/office/powerpoint/2010/main" val="20999432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altLang="en-US" smtClean="0"/>
              <a:t>Tocolytic</a:t>
            </a:r>
          </a:p>
        </p:txBody>
      </p:sp>
      <p:sp>
        <p:nvSpPr>
          <p:cNvPr id="169987" name="Rectangle 3"/>
          <p:cNvSpPr>
            <a:spLocks noGrp="1" noChangeArrowheads="1"/>
          </p:cNvSpPr>
          <p:nvPr>
            <p:ph type="body" idx="1"/>
          </p:nvPr>
        </p:nvSpPr>
        <p:spPr/>
        <p:txBody>
          <a:bodyPr/>
          <a:lstStyle/>
          <a:p>
            <a:r>
              <a:rPr lang="en-US" altLang="en-US" smtClean="0"/>
              <a:t>these are drugs that are designed to stop or delay labor. Ritrodrine, terbutaline, and magnesium sulfate are some common tocolytics </a:t>
            </a:r>
          </a:p>
        </p:txBody>
      </p:sp>
    </p:spTree>
    <p:extLst>
      <p:ext uri="{BB962C8B-B14F-4D97-AF65-F5344CB8AC3E}">
        <p14:creationId xmlns:p14="http://schemas.microsoft.com/office/powerpoint/2010/main" val="1867979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a:xfrm>
            <a:off x="457200" y="274638"/>
            <a:ext cx="5181600" cy="1143000"/>
          </a:xfrm>
        </p:spPr>
        <p:txBody>
          <a:bodyPr/>
          <a:lstStyle/>
          <a:p>
            <a:r>
              <a:rPr lang="en-US" altLang="en-US" dirty="0" err="1" smtClean="0"/>
              <a:t>CerviLenz</a:t>
            </a:r>
            <a:endParaRPr lang="en-US" altLang="en-US" dirty="0" smtClean="0"/>
          </a:p>
        </p:txBody>
      </p:sp>
      <p:sp>
        <p:nvSpPr>
          <p:cNvPr id="124931" name="Rectangle 3"/>
          <p:cNvSpPr>
            <a:spLocks noGrp="1" noChangeArrowheads="1"/>
          </p:cNvSpPr>
          <p:nvPr>
            <p:ph type="body" idx="1"/>
          </p:nvPr>
        </p:nvSpPr>
        <p:spPr/>
        <p:txBody>
          <a:bodyPr/>
          <a:lstStyle/>
          <a:p>
            <a:pPr>
              <a:lnSpc>
                <a:spcPct val="80000"/>
              </a:lnSpc>
            </a:pPr>
            <a:r>
              <a:rPr lang="en-US" altLang="en-US" sz="1800" smtClean="0"/>
              <a:t>Measure vaginal cervical length objectively</a:t>
            </a:r>
          </a:p>
          <a:p>
            <a:pPr>
              <a:lnSpc>
                <a:spcPct val="80000"/>
              </a:lnSpc>
            </a:pPr>
            <a:r>
              <a:rPr lang="en-US" altLang="en-US" sz="1800" smtClean="0"/>
              <a:t>A quick, easy measurement</a:t>
            </a:r>
            <a:endParaRPr lang="ar-EG" altLang="en-US" sz="1800" smtClean="0">
              <a:cs typeface="Arial" pitchFamily="34" charset="0"/>
            </a:endParaRPr>
          </a:p>
          <a:p>
            <a:pPr>
              <a:lnSpc>
                <a:spcPct val="80000"/>
              </a:lnSpc>
            </a:pPr>
            <a:r>
              <a:rPr lang="en-US" altLang="en-US" sz="1800" smtClean="0"/>
              <a:t>Immediate results </a:t>
            </a:r>
          </a:p>
          <a:p>
            <a:pPr>
              <a:lnSpc>
                <a:spcPct val="80000"/>
              </a:lnSpc>
            </a:pPr>
            <a:r>
              <a:rPr lang="en-US" altLang="en-US" sz="1800" smtClean="0"/>
              <a:t>Office, clinic, hospital</a:t>
            </a:r>
          </a:p>
          <a:p>
            <a:pPr>
              <a:lnSpc>
                <a:spcPct val="80000"/>
              </a:lnSpc>
            </a:pPr>
            <a:r>
              <a:rPr lang="en-US" altLang="en-US" sz="1800" smtClean="0"/>
              <a:t> For use by obstetricians, midwives, and nurses </a:t>
            </a:r>
          </a:p>
          <a:p>
            <a:pPr>
              <a:lnSpc>
                <a:spcPct val="80000"/>
              </a:lnSpc>
            </a:pPr>
            <a:r>
              <a:rPr lang="en-US" altLang="en-US" sz="1800" smtClean="0"/>
              <a:t>Used during a speculum exam</a:t>
            </a:r>
          </a:p>
          <a:p>
            <a:pPr>
              <a:lnSpc>
                <a:spcPct val="80000"/>
              </a:lnSpc>
            </a:pPr>
            <a:r>
              <a:rPr lang="en-US" altLang="en-US" sz="1800" smtClean="0">
                <a:solidFill>
                  <a:srgbClr val="FF0000"/>
                </a:solidFill>
              </a:rPr>
              <a:t>Directions for Use</a:t>
            </a:r>
          </a:p>
          <a:p>
            <a:pPr>
              <a:lnSpc>
                <a:spcPct val="80000"/>
              </a:lnSpc>
            </a:pPr>
            <a:r>
              <a:rPr lang="en-US" altLang="en-US" sz="1800" smtClean="0"/>
              <a:t>During the speculum exam, visualize  the cervix. </a:t>
            </a:r>
          </a:p>
          <a:p>
            <a:pPr>
              <a:lnSpc>
                <a:spcPct val="80000"/>
              </a:lnSpc>
            </a:pPr>
            <a:r>
              <a:rPr lang="en-US" altLang="en-US" sz="1800" smtClean="0"/>
              <a:t>Insert CerviLenz leading with the  measurement probe extended.  </a:t>
            </a:r>
          </a:p>
          <a:p>
            <a:pPr>
              <a:lnSpc>
                <a:spcPct val="80000"/>
              </a:lnSpc>
            </a:pPr>
            <a:r>
              <a:rPr lang="en-US" altLang="en-US" sz="1800" smtClean="0"/>
              <a:t>With the measurement probe at 3 or  9 o’clock, advance it along the lateral wall of the cervix until there is slight  resistance at the vaginal fornix. </a:t>
            </a:r>
          </a:p>
          <a:p>
            <a:pPr>
              <a:lnSpc>
                <a:spcPct val="80000"/>
              </a:lnSpc>
            </a:pPr>
            <a:r>
              <a:rPr lang="en-US" altLang="en-US" sz="1800" smtClean="0"/>
              <a:t>Advance the flange until it rests gently on the cervix. </a:t>
            </a:r>
          </a:p>
          <a:p>
            <a:pPr>
              <a:lnSpc>
                <a:spcPct val="80000"/>
              </a:lnSpc>
            </a:pPr>
            <a:r>
              <a:rPr lang="en-US" altLang="en-US" sz="1800" smtClean="0"/>
              <a:t>Press the button to lock the  measurement probe. </a:t>
            </a:r>
          </a:p>
          <a:p>
            <a:pPr>
              <a:lnSpc>
                <a:spcPct val="80000"/>
              </a:lnSpc>
            </a:pPr>
            <a:r>
              <a:rPr lang="en-US" altLang="en-US" sz="1800" smtClean="0"/>
              <a:t>Remove CerviLenz.  Read the scale.  </a:t>
            </a:r>
          </a:p>
          <a:p>
            <a:pPr>
              <a:lnSpc>
                <a:spcPct val="80000"/>
              </a:lnSpc>
            </a:pPr>
            <a:r>
              <a:rPr lang="en-US" altLang="en-US" sz="1800" smtClean="0"/>
              <a:t>Record the CerviLenz measurement.</a:t>
            </a:r>
          </a:p>
        </p:txBody>
      </p:sp>
      <p:pic>
        <p:nvPicPr>
          <p:cNvPr id="124932" name="Picture 4" descr="measuring pro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3810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835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en-US" smtClean="0"/>
              <a:t>Hormonal </a:t>
            </a:r>
          </a:p>
        </p:txBody>
      </p:sp>
      <p:sp>
        <p:nvSpPr>
          <p:cNvPr id="168963" name="Rectangle 3"/>
          <p:cNvSpPr>
            <a:spLocks noGrp="1" noChangeArrowheads="1"/>
          </p:cNvSpPr>
          <p:nvPr>
            <p:ph type="body" idx="1"/>
          </p:nvPr>
        </p:nvSpPr>
        <p:spPr/>
        <p:txBody>
          <a:bodyPr/>
          <a:lstStyle/>
          <a:p>
            <a:r>
              <a:rPr lang="en-US" altLang="en-US" smtClean="0"/>
              <a:t>weekly injections of 17-hydroxyprogesterone caproate </a:t>
            </a:r>
          </a:p>
        </p:txBody>
      </p:sp>
    </p:spTree>
    <p:extLst>
      <p:ext uri="{BB962C8B-B14F-4D97-AF65-F5344CB8AC3E}">
        <p14:creationId xmlns:p14="http://schemas.microsoft.com/office/powerpoint/2010/main" val="1362392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altLang="en-US" smtClean="0"/>
              <a:t>Antibiotics</a:t>
            </a:r>
          </a:p>
        </p:txBody>
      </p:sp>
      <p:sp>
        <p:nvSpPr>
          <p:cNvPr id="171011" name="Rectangle 3"/>
          <p:cNvSpPr>
            <a:spLocks noGrp="1" noChangeArrowheads="1"/>
          </p:cNvSpPr>
          <p:nvPr>
            <p:ph type="body" idx="1"/>
          </p:nvPr>
        </p:nvSpPr>
        <p:spPr/>
        <p:txBody>
          <a:bodyPr/>
          <a:lstStyle/>
          <a:p>
            <a:r>
              <a:rPr lang="en-US" altLang="en-US" dirty="0" smtClean="0">
                <a:cs typeface="Arial" pitchFamily="34" charset="0"/>
              </a:rPr>
              <a:t> </a:t>
            </a:r>
            <a:r>
              <a:rPr lang="en-US" altLang="en-US" dirty="0" smtClean="0">
                <a:cs typeface="Arial" pitchFamily="34" charset="0"/>
              </a:rPr>
              <a:t>Some infections are associated with a high risk of preterm labor (e.g., upper genital tract infection). Antibiotics may be successful in preventing preterm labor from occurring by treating the infection</a:t>
            </a:r>
            <a:r>
              <a:rPr lang="en-US" altLang="en-US" dirty="0" smtClean="0"/>
              <a:t> </a:t>
            </a:r>
          </a:p>
        </p:txBody>
      </p:sp>
    </p:spTree>
    <p:extLst>
      <p:ext uri="{BB962C8B-B14F-4D97-AF65-F5344CB8AC3E}">
        <p14:creationId xmlns:p14="http://schemas.microsoft.com/office/powerpoint/2010/main" val="21524390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altLang="en-US" smtClean="0"/>
              <a:t>Cervical surveillance</a:t>
            </a:r>
          </a:p>
        </p:txBody>
      </p:sp>
      <p:sp>
        <p:nvSpPr>
          <p:cNvPr id="165891" name="Rectangle 3"/>
          <p:cNvSpPr>
            <a:spLocks noGrp="1" noChangeArrowheads="1"/>
          </p:cNvSpPr>
          <p:nvPr>
            <p:ph type="body" idx="1"/>
          </p:nvPr>
        </p:nvSpPr>
        <p:spPr/>
        <p:txBody>
          <a:bodyPr/>
          <a:lstStyle/>
          <a:p>
            <a:pPr>
              <a:lnSpc>
                <a:spcPct val="90000"/>
              </a:lnSpc>
            </a:pPr>
            <a:r>
              <a:rPr lang="en-US" altLang="en-US" sz="2800" dirty="0" smtClean="0"/>
              <a:t>It is </a:t>
            </a:r>
            <a:r>
              <a:rPr lang="en-US" altLang="en-US" sz="2800" dirty="0" smtClean="0"/>
              <a:t>another option for a woman with an incompetent cervix. </a:t>
            </a:r>
          </a:p>
          <a:p>
            <a:pPr>
              <a:lnSpc>
                <a:spcPct val="90000"/>
              </a:lnSpc>
            </a:pPr>
            <a:r>
              <a:rPr lang="en-US" altLang="en-US" sz="2800" dirty="0" smtClean="0"/>
              <a:t>The woman is monitored weekly with a </a:t>
            </a:r>
            <a:r>
              <a:rPr lang="en-US" altLang="en-US" sz="2800" dirty="0" err="1" smtClean="0"/>
              <a:t>transvaginal</a:t>
            </a:r>
            <a:r>
              <a:rPr lang="en-US" altLang="en-US" sz="2800" dirty="0" smtClean="0"/>
              <a:t> ultrasound to keep track of any cervical shortening or opening. Cervical surveillance may be used in addition to bed rest. </a:t>
            </a:r>
          </a:p>
          <a:p>
            <a:pPr>
              <a:lnSpc>
                <a:spcPct val="90000"/>
              </a:lnSpc>
            </a:pPr>
            <a:r>
              <a:rPr lang="en-US" altLang="en-US" sz="2800" dirty="0" smtClean="0"/>
              <a:t>With cervical surveillance, the patient may still end up needing a </a:t>
            </a:r>
            <a:r>
              <a:rPr lang="en-US" altLang="en-US" sz="2800" dirty="0" err="1" smtClean="0"/>
              <a:t>cerclage</a:t>
            </a:r>
            <a:r>
              <a:rPr lang="en-US" altLang="en-US" sz="2800" dirty="0" smtClean="0"/>
              <a:t> during the pregnancy if the cervix begins to open or shorten. There are also mechanical alternatives to a </a:t>
            </a:r>
            <a:r>
              <a:rPr lang="en-US" altLang="en-US" sz="2800" dirty="0" err="1" smtClean="0"/>
              <a:t>cerclage</a:t>
            </a:r>
            <a:r>
              <a:rPr lang="en-US" altLang="en-US" sz="2800" dirty="0" smtClean="0"/>
              <a:t>, such as placement of a cervical </a:t>
            </a:r>
            <a:r>
              <a:rPr lang="en-US" altLang="en-US" sz="2800" dirty="0" err="1" smtClean="0"/>
              <a:t>pessary</a:t>
            </a:r>
            <a:r>
              <a:rPr lang="en-US" altLang="en-US" sz="2800" dirty="0" smtClean="0"/>
              <a:t> </a:t>
            </a:r>
          </a:p>
        </p:txBody>
      </p:sp>
    </p:spTree>
    <p:extLst>
      <p:ext uri="{BB962C8B-B14F-4D97-AF65-F5344CB8AC3E}">
        <p14:creationId xmlns:p14="http://schemas.microsoft.com/office/powerpoint/2010/main" val="42633513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en-US" smtClean="0"/>
              <a:t>psychotherapy</a:t>
            </a:r>
          </a:p>
        </p:txBody>
      </p:sp>
      <p:sp>
        <p:nvSpPr>
          <p:cNvPr id="164867" name="Rectangle 3"/>
          <p:cNvSpPr>
            <a:spLocks noGrp="1" noChangeArrowheads="1"/>
          </p:cNvSpPr>
          <p:nvPr>
            <p:ph type="body" idx="1"/>
          </p:nvPr>
        </p:nvSpPr>
        <p:spPr>
          <a:xfrm>
            <a:off x="457200" y="1600200"/>
            <a:ext cx="8458200" cy="4525963"/>
          </a:xfrm>
        </p:spPr>
        <p:txBody>
          <a:bodyPr>
            <a:normAutofit/>
          </a:bodyPr>
          <a:lstStyle/>
          <a:p>
            <a:pPr>
              <a:lnSpc>
                <a:spcPct val="80000"/>
              </a:lnSpc>
              <a:buFontTx/>
              <a:buNone/>
            </a:pPr>
            <a:r>
              <a:rPr lang="en-US" altLang="en-US" sz="2800" dirty="0" smtClean="0"/>
              <a:t>Previous investigations have suggested that the etiology of habitual abortion</a:t>
            </a:r>
            <a:r>
              <a:rPr lang="en-US" altLang="en-US" sz="2800" dirty="0" smtClean="0">
                <a:cs typeface="Arial" pitchFamily="34" charset="0"/>
              </a:rPr>
              <a:t> </a:t>
            </a:r>
            <a:r>
              <a:rPr lang="en-US" altLang="en-US" sz="2800" dirty="0" smtClean="0"/>
              <a:t>and frequent prematurity is in part an emotional one. </a:t>
            </a:r>
          </a:p>
          <a:p>
            <a:pPr>
              <a:lnSpc>
                <a:spcPct val="80000"/>
              </a:lnSpc>
              <a:buFontTx/>
              <a:buNone/>
            </a:pPr>
            <a:r>
              <a:rPr lang="en-US" altLang="en-US" sz="2800" dirty="0" smtClean="0"/>
              <a:t>The patients are report to be unconsciously unwilling to accept  of motherhood and femininity the roles  of these unsuccessful pregnancies</a:t>
            </a:r>
          </a:p>
          <a:p>
            <a:pPr>
              <a:lnSpc>
                <a:spcPct val="80000"/>
              </a:lnSpc>
              <a:buFontTx/>
              <a:buNone/>
            </a:pPr>
            <a:r>
              <a:rPr lang="en-US" altLang="en-US" sz="2800" dirty="0" smtClean="0"/>
              <a:t>Many are terminated through premature dilatation and effacement  of the cervical </a:t>
            </a:r>
            <a:r>
              <a:rPr lang="en-US" altLang="en-US" sz="2800" dirty="0" err="1" smtClean="0"/>
              <a:t>os</a:t>
            </a:r>
            <a:endParaRPr lang="ar-EG" altLang="en-US" sz="2800" dirty="0" smtClean="0">
              <a:cs typeface="Arial" pitchFamily="34" charset="0"/>
            </a:endParaRPr>
          </a:p>
          <a:p>
            <a:pPr>
              <a:lnSpc>
                <a:spcPct val="80000"/>
              </a:lnSpc>
              <a:buFontTx/>
              <a:buNone/>
            </a:pPr>
            <a:r>
              <a:rPr lang="en-US" altLang="en-US" sz="2800" dirty="0" smtClean="0"/>
              <a:t>It is suggested that an operation should not be done without taking these factors into account, and that prophylactic psycho therapy prior to delivery might </a:t>
            </a:r>
            <a:r>
              <a:rPr lang="en-US" altLang="en-US" sz="2800" dirty="0" err="1" smtClean="0"/>
              <a:t>preven</a:t>
            </a:r>
            <a:r>
              <a:rPr lang="en-US" altLang="en-US" sz="2800" dirty="0" smtClean="0"/>
              <a:t> the occurrence of a postpartum psychosis</a:t>
            </a:r>
            <a:r>
              <a:rPr lang="en-US" altLang="en-US" sz="1400" dirty="0" smtClean="0"/>
              <a:t>.</a:t>
            </a:r>
          </a:p>
        </p:txBody>
      </p:sp>
    </p:spTree>
    <p:extLst>
      <p:ext uri="{BB962C8B-B14F-4D97-AF65-F5344CB8AC3E}">
        <p14:creationId xmlns:p14="http://schemas.microsoft.com/office/powerpoint/2010/main" val="732505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Title 1"/>
          <p:cNvSpPr>
            <a:spLocks noGrp="1"/>
          </p:cNvSpPr>
          <p:nvPr>
            <p:ph type="title"/>
          </p:nvPr>
        </p:nvSpPr>
        <p:spPr/>
        <p:txBody>
          <a:bodyPr/>
          <a:lstStyle/>
          <a:p>
            <a:r>
              <a:rPr lang="en-US" dirty="0" smtClean="0"/>
              <a:t>Acupuncture</a:t>
            </a:r>
            <a:endParaRPr lang="en-US" dirty="0" smtClean="0"/>
          </a:p>
        </p:txBody>
      </p:sp>
      <p:sp>
        <p:nvSpPr>
          <p:cNvPr id="379907" name="Content Placeholder 2"/>
          <p:cNvSpPr>
            <a:spLocks noGrp="1"/>
          </p:cNvSpPr>
          <p:nvPr>
            <p:ph idx="1"/>
          </p:nvPr>
        </p:nvSpPr>
        <p:spPr/>
        <p:txBody>
          <a:bodyPr/>
          <a:lstStyle/>
          <a:p>
            <a:endParaRPr lang="en-US" smtClean="0"/>
          </a:p>
        </p:txBody>
      </p:sp>
      <p:pic>
        <p:nvPicPr>
          <p:cNvPr id="379908" name="Picture 2" descr="F:\acupuncture  cervical incompte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9248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8441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Omega‐3 </a:t>
            </a:r>
            <a:r>
              <a:rPr lang="en-US" b="1" dirty="0"/>
              <a:t>long chain </a:t>
            </a:r>
            <a:br>
              <a:rPr lang="en-US" b="1" dirty="0"/>
            </a:br>
            <a:r>
              <a:rPr lang="en-US" b="1" dirty="0" smtClean="0"/>
              <a:t>polyunsaturated </a:t>
            </a:r>
            <a:r>
              <a:rPr lang="en-US" b="1" dirty="0"/>
              <a:t>fatty acid</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supplementary </a:t>
            </a:r>
            <a:r>
              <a:rPr lang="en-US" dirty="0"/>
              <a:t>therapy using omega‐3 long chain polyunsaturated fatty acid significantly lowers the frequency of "recurrent preterm </a:t>
            </a:r>
            <a:r>
              <a:rPr lang="en-US" dirty="0" smtClean="0"/>
              <a:t>birth“</a:t>
            </a:r>
          </a:p>
        </p:txBody>
      </p:sp>
    </p:spTree>
    <p:extLst>
      <p:ext uri="{BB962C8B-B14F-4D97-AF65-F5344CB8AC3E}">
        <p14:creationId xmlns:p14="http://schemas.microsoft.com/office/powerpoint/2010/main" val="588940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idx="4294967295"/>
          </p:nvPr>
        </p:nvSpPr>
        <p:spPr>
          <a:xfrm>
            <a:off x="2057400" y="274638"/>
            <a:ext cx="5410200" cy="1143000"/>
          </a:xfrm>
        </p:spPr>
        <p:txBody>
          <a:bodyPr>
            <a:normAutofit/>
          </a:bodyPr>
          <a:lstStyle/>
          <a:p>
            <a:r>
              <a:rPr lang="en-US" altLang="en-US" sz="2800" b="1" dirty="0" smtClean="0">
                <a:solidFill>
                  <a:srgbClr val="FF0000"/>
                </a:solidFill>
              </a:rPr>
              <a:t>ZAMZAM WATER </a:t>
            </a:r>
            <a:endParaRPr lang="en-US" altLang="en-US" sz="2800" b="1" dirty="0" smtClean="0"/>
          </a:p>
        </p:txBody>
      </p:sp>
      <p:sp>
        <p:nvSpPr>
          <p:cNvPr id="344067" name="Rectangle 3"/>
          <p:cNvSpPr>
            <a:spLocks noGrp="1" noChangeArrowheads="1"/>
          </p:cNvSpPr>
          <p:nvPr>
            <p:ph type="body" idx="4294967295"/>
          </p:nvPr>
        </p:nvSpPr>
        <p:spPr>
          <a:xfrm>
            <a:off x="0" y="1752600"/>
            <a:ext cx="9144000" cy="5105400"/>
          </a:xfrm>
        </p:spPr>
        <p:txBody>
          <a:bodyPr/>
          <a:lstStyle/>
          <a:p>
            <a:pPr>
              <a:lnSpc>
                <a:spcPct val="80000"/>
              </a:lnSpc>
              <a:buFontTx/>
              <a:buNone/>
            </a:pPr>
            <a:r>
              <a:rPr lang="en-US" altLang="en-US" sz="1800" dirty="0" smtClean="0"/>
              <a:t>Treatment of cervical insufficiency </a:t>
            </a:r>
            <a:r>
              <a:rPr lang="en-US" altLang="en-US" sz="1800" dirty="0" smtClean="0">
                <a:solidFill>
                  <a:srgbClr val="FF0000"/>
                </a:solidFill>
              </a:rPr>
              <a:t>by cervical injection of </a:t>
            </a:r>
            <a:r>
              <a:rPr lang="en-US" altLang="en-US" sz="1800" dirty="0" err="1" smtClean="0">
                <a:solidFill>
                  <a:srgbClr val="FF0000"/>
                </a:solidFill>
              </a:rPr>
              <a:t>zamzam</a:t>
            </a:r>
            <a:r>
              <a:rPr lang="en-US" altLang="en-US" sz="1800" dirty="0" smtClean="0">
                <a:solidFill>
                  <a:srgbClr val="FF0000"/>
                </a:solidFill>
              </a:rPr>
              <a:t> activated </a:t>
            </a:r>
            <a:r>
              <a:rPr lang="en-US" altLang="en-US" sz="1800" dirty="0" err="1" smtClean="0">
                <a:solidFill>
                  <a:srgbClr val="FF0000"/>
                </a:solidFill>
              </a:rPr>
              <a:t>autologus</a:t>
            </a:r>
            <a:r>
              <a:rPr lang="en-US" altLang="en-US" sz="1800" dirty="0" smtClean="0">
                <a:solidFill>
                  <a:srgbClr val="FF0000"/>
                </a:solidFill>
              </a:rPr>
              <a:t> human peripheral blood mononuclear cell (PBMCS) </a:t>
            </a:r>
            <a:r>
              <a:rPr lang="en-US" altLang="en-US" sz="1800" dirty="0" smtClean="0"/>
              <a:t>is safe, effective, and cheap with positive fetal effect and no </a:t>
            </a:r>
            <a:r>
              <a:rPr lang="en-US" altLang="en-US" sz="1800" dirty="0" err="1" smtClean="0"/>
              <a:t>fetomaternal</a:t>
            </a:r>
            <a:r>
              <a:rPr lang="en-US" altLang="en-US" sz="1800" dirty="0" smtClean="0"/>
              <a:t> complications, but more cases and randomization is needed before elucidation the effectiveness of the procedure.</a:t>
            </a:r>
          </a:p>
          <a:p>
            <a:pPr>
              <a:lnSpc>
                <a:spcPct val="80000"/>
              </a:lnSpc>
            </a:pPr>
            <a:r>
              <a:rPr lang="en-US" altLang="en-US" sz="2000" dirty="0" smtClean="0"/>
              <a:t>As mononuclear cell is a potential regulator of cell proliferation, stimulate progesterone by luteal cells, promote embryo invasion, stimulate </a:t>
            </a:r>
            <a:r>
              <a:rPr lang="en-US" altLang="en-US" sz="2000" dirty="0" err="1" smtClean="0"/>
              <a:t>adenosinetriphosphate</a:t>
            </a:r>
            <a:r>
              <a:rPr lang="en-US" altLang="en-US" sz="2000" dirty="0" smtClean="0"/>
              <a:t>, improving mitochondrial respiration, strong antimicrobial</a:t>
            </a:r>
            <a:r>
              <a:rPr lang="en-US" altLang="en-US" sz="2000" b="1" dirty="0" smtClean="0"/>
              <a:t> ,</a:t>
            </a:r>
            <a:r>
              <a:rPr lang="en-US" altLang="en-US" sz="2000" dirty="0" smtClean="0"/>
              <a:t> hence comes its application in cervical injection.</a:t>
            </a:r>
          </a:p>
          <a:p>
            <a:pPr>
              <a:lnSpc>
                <a:spcPct val="80000"/>
              </a:lnSpc>
            </a:pPr>
            <a:r>
              <a:rPr lang="en-US" altLang="en-US" sz="2000" dirty="0" smtClean="0"/>
              <a:t>Blood samples were obtained from individual patients and PBMCs </a:t>
            </a:r>
            <a:r>
              <a:rPr lang="en-US" altLang="en-US" sz="2000" b="1" dirty="0" smtClean="0"/>
              <a:t>peripheral blood mononuclear cells</a:t>
            </a:r>
            <a:r>
              <a:rPr lang="en-US" altLang="en-US" sz="2000" dirty="0" smtClean="0"/>
              <a:t> (1x107 cells) were isolated by </a:t>
            </a:r>
            <a:r>
              <a:rPr lang="en-US" altLang="en-US" sz="2000" dirty="0" err="1" smtClean="0"/>
              <a:t>Ficoll-hypaque</a:t>
            </a:r>
            <a:r>
              <a:rPr lang="en-US" altLang="en-US" sz="2000" dirty="0" smtClean="0"/>
              <a:t> centrifugation as described previously (</a:t>
            </a:r>
            <a:r>
              <a:rPr lang="en-US" altLang="en-US" sz="2000" dirty="0" err="1" smtClean="0"/>
              <a:t>Hashii</a:t>
            </a:r>
            <a:r>
              <a:rPr lang="en-US" altLang="en-US" sz="2000" dirty="0" smtClean="0"/>
              <a:t> et al., 1998)</a:t>
            </a:r>
          </a:p>
          <a:p>
            <a:pPr>
              <a:lnSpc>
                <a:spcPct val="80000"/>
              </a:lnSpc>
            </a:pPr>
            <a:r>
              <a:rPr lang="en-US" altLang="en-US" sz="2000" dirty="0" smtClean="0"/>
              <a:t>PBMGs were incubated in the presence of 10 </a:t>
            </a:r>
            <a:r>
              <a:rPr lang="en-US" altLang="en-US" sz="2000" dirty="0" err="1" smtClean="0"/>
              <a:t>c.c</a:t>
            </a:r>
            <a:r>
              <a:rPr lang="en-US" altLang="en-US" sz="2000" dirty="0" smtClean="0"/>
              <a:t> of sterile </a:t>
            </a:r>
            <a:r>
              <a:rPr lang="en-US" altLang="en-US" sz="2000" dirty="0" err="1" smtClean="0"/>
              <a:t>zamzam</a:t>
            </a:r>
            <a:r>
              <a:rPr lang="en-US" altLang="en-US" sz="2000" dirty="0" smtClean="0"/>
              <a:t> water for 72 hours. After isolating PBMCs, the cell suspension was gently administrated in the cervical wall at any site of the cervix no difference whether anterior or posterior. The amount of cell suspension differ from patient to patient. The senior author introduce a new equation which is the amount of cell suspension to be injected= length of cervix x inner-inner diameter of the cervix.</a:t>
            </a:r>
          </a:p>
        </p:txBody>
      </p:sp>
    </p:spTree>
    <p:extLst>
      <p:ext uri="{BB962C8B-B14F-4D97-AF65-F5344CB8AC3E}">
        <p14:creationId xmlns:p14="http://schemas.microsoft.com/office/powerpoint/2010/main" val="31603019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p:txBody>
          <a:bodyPr/>
          <a:lstStyle/>
          <a:p>
            <a:r>
              <a:rPr lang="en-US" altLang="en-US" dirty="0" smtClean="0">
                <a:solidFill>
                  <a:srgbClr val="00B050"/>
                </a:solidFill>
              </a:rPr>
              <a:t>The </a:t>
            </a:r>
            <a:r>
              <a:rPr lang="en-US" altLang="en-US" dirty="0" err="1" smtClean="0">
                <a:solidFill>
                  <a:srgbClr val="00B050"/>
                </a:solidFill>
              </a:rPr>
              <a:t>cerclage</a:t>
            </a:r>
            <a:r>
              <a:rPr lang="en-US" altLang="en-US" dirty="0" smtClean="0">
                <a:solidFill>
                  <a:srgbClr val="00B050"/>
                </a:solidFill>
              </a:rPr>
              <a:t> success rate</a:t>
            </a:r>
          </a:p>
        </p:txBody>
      </p:sp>
      <p:sp>
        <p:nvSpPr>
          <p:cNvPr id="187395" name="Rectangle 3"/>
          <p:cNvSpPr>
            <a:spLocks noGrp="1" noChangeArrowheads="1"/>
          </p:cNvSpPr>
          <p:nvPr>
            <p:ph type="body" idx="1"/>
          </p:nvPr>
        </p:nvSpPr>
        <p:spPr/>
        <p:txBody>
          <a:bodyPr/>
          <a:lstStyle/>
          <a:p>
            <a:r>
              <a:rPr lang="en-US" altLang="en-US" smtClean="0"/>
              <a:t>The cerclage success rate was 79.2%. The success rate of elective cerclage was 85.1% and that of urgent interventions was 33.3%. A statistically significant association was found between success and gestational age at cerclage </a:t>
            </a:r>
          </a:p>
        </p:txBody>
      </p:sp>
    </p:spTree>
    <p:extLst>
      <p:ext uri="{BB962C8B-B14F-4D97-AF65-F5344CB8AC3E}">
        <p14:creationId xmlns:p14="http://schemas.microsoft.com/office/powerpoint/2010/main" val="332579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Title 1"/>
          <p:cNvSpPr>
            <a:spLocks noGrp="1"/>
          </p:cNvSpPr>
          <p:nvPr>
            <p:ph type="title"/>
          </p:nvPr>
        </p:nvSpPr>
        <p:spPr/>
        <p:txBody>
          <a:bodyPr/>
          <a:lstStyle/>
          <a:p>
            <a:r>
              <a:rPr lang="en-US" dirty="0" smtClean="0"/>
              <a:t> On </a:t>
            </a:r>
            <a:r>
              <a:rPr lang="en-US" dirty="0" err="1" smtClean="0"/>
              <a:t>Cerclage</a:t>
            </a:r>
            <a:r>
              <a:rPr lang="en-US" dirty="0" smtClean="0"/>
              <a:t> type</a:t>
            </a:r>
          </a:p>
        </p:txBody>
      </p:sp>
      <p:sp>
        <p:nvSpPr>
          <p:cNvPr id="3" name="Content Placeholder 2"/>
          <p:cNvSpPr>
            <a:spLocks noGrp="1"/>
          </p:cNvSpPr>
          <p:nvPr>
            <p:ph idx="1"/>
          </p:nvPr>
        </p:nvSpPr>
        <p:spPr/>
        <p:txBody>
          <a:bodyPr>
            <a:normAutofit/>
          </a:bodyPr>
          <a:lstStyle/>
          <a:p>
            <a:pPr>
              <a:defRPr/>
            </a:pPr>
            <a:r>
              <a:rPr lang="en-US" dirty="0" err="1" smtClean="0"/>
              <a:t>theMcDonald</a:t>
            </a:r>
            <a:r>
              <a:rPr lang="en-US" dirty="0" smtClean="0"/>
              <a:t> </a:t>
            </a:r>
            <a:r>
              <a:rPr lang="en-US" dirty="0"/>
              <a:t>technique is preferred </a:t>
            </a:r>
            <a:r>
              <a:rPr lang="en-US" dirty="0" smtClean="0"/>
              <a:t>over </a:t>
            </a:r>
            <a:r>
              <a:rPr lang="en-US" dirty="0" err="1" smtClean="0"/>
              <a:t>Shirodkar</a:t>
            </a:r>
            <a:r>
              <a:rPr lang="en-US" dirty="0" smtClean="0"/>
              <a:t> </a:t>
            </a:r>
            <a:r>
              <a:rPr lang="en-US" dirty="0"/>
              <a:t>because of its easier </a:t>
            </a:r>
            <a:r>
              <a:rPr lang="en-US" dirty="0" smtClean="0"/>
              <a:t>placement and </a:t>
            </a:r>
            <a:r>
              <a:rPr lang="en-US" dirty="0"/>
              <a:t>removal, and its proven </a:t>
            </a:r>
            <a:r>
              <a:rPr lang="en-US" dirty="0" smtClean="0"/>
              <a:t>comparative effectiveness</a:t>
            </a:r>
            <a:endParaRPr lang="en-US" dirty="0"/>
          </a:p>
        </p:txBody>
      </p:sp>
    </p:spTree>
    <p:extLst>
      <p:ext uri="{BB962C8B-B14F-4D97-AF65-F5344CB8AC3E}">
        <p14:creationId xmlns:p14="http://schemas.microsoft.com/office/powerpoint/2010/main" val="196946031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b="1" dirty="0" smtClean="0"/>
              <a:t>on Thread Material</a:t>
            </a:r>
            <a:br>
              <a:rPr lang="en-US" b="1" dirty="0" smtClean="0"/>
            </a:br>
            <a:endParaRPr lang="en-US" dirty="0"/>
          </a:p>
        </p:txBody>
      </p:sp>
      <p:sp>
        <p:nvSpPr>
          <p:cNvPr id="3" name="Content Placeholder 2"/>
          <p:cNvSpPr>
            <a:spLocks noGrp="1"/>
          </p:cNvSpPr>
          <p:nvPr>
            <p:ph idx="1"/>
          </p:nvPr>
        </p:nvSpPr>
        <p:spPr/>
        <p:txBody>
          <a:bodyPr>
            <a:normAutofit fontScale="85000" lnSpcReduction="10000"/>
          </a:bodyPr>
          <a:lstStyle/>
          <a:p>
            <a:pPr>
              <a:defRPr/>
            </a:pPr>
            <a:r>
              <a:rPr lang="en-US" dirty="0" smtClean="0">
                <a:solidFill>
                  <a:srgbClr val="FF0000"/>
                </a:solidFill>
              </a:rPr>
              <a:t>the braided tape </a:t>
            </a:r>
            <a:r>
              <a:rPr lang="en-US" dirty="0" smtClean="0"/>
              <a:t>material </a:t>
            </a:r>
            <a:r>
              <a:rPr lang="en-US" dirty="0"/>
              <a:t>(</a:t>
            </a:r>
            <a:r>
              <a:rPr lang="en-US" dirty="0" err="1"/>
              <a:t>Mersilene</a:t>
            </a:r>
            <a:r>
              <a:rPr lang="en-US" dirty="0"/>
              <a:t> </a:t>
            </a:r>
            <a:r>
              <a:rPr lang="en-US" dirty="0" smtClean="0"/>
              <a:t>tape) had significantly poorer outcomes than the women who had </a:t>
            </a:r>
            <a:r>
              <a:rPr lang="en-US" dirty="0" smtClean="0">
                <a:solidFill>
                  <a:srgbClr val="FF0000"/>
                </a:solidFill>
              </a:rPr>
              <a:t>the nylon.</a:t>
            </a:r>
          </a:p>
          <a:p>
            <a:pPr>
              <a:defRPr/>
            </a:pPr>
            <a:r>
              <a:rPr lang="en-US" dirty="0" smtClean="0"/>
              <a:t>These women were more likely to have harmful bacteria grow in the vagina, </a:t>
            </a:r>
          </a:p>
          <a:p>
            <a:pPr>
              <a:defRPr/>
            </a:pPr>
            <a:r>
              <a:rPr lang="en-US" dirty="0" smtClean="0"/>
              <a:t>This was associated with inflammation and changes to the cervix</a:t>
            </a:r>
          </a:p>
          <a:p>
            <a:pPr>
              <a:defRPr/>
            </a:pPr>
            <a:endParaRPr lang="en-US" dirty="0" smtClean="0"/>
          </a:p>
          <a:p>
            <a:pPr>
              <a:defRPr/>
            </a:pPr>
            <a:r>
              <a:rPr lang="en-US" dirty="0" err="1" smtClean="0"/>
              <a:t>Recomend</a:t>
            </a:r>
            <a:r>
              <a:rPr lang="en-US" dirty="0" smtClean="0"/>
              <a:t> use the nylon stitch as the tape stitch allows bad bacteria to grow in the vagina and that then affects the cervix through activation of inflammation</a:t>
            </a:r>
            <a:endParaRPr lang="en-US" dirty="0"/>
          </a:p>
        </p:txBody>
      </p:sp>
      <p:pic>
        <p:nvPicPr>
          <p:cNvPr id="4" name="Picture 2" descr="C:\Documents and Settings\mmhennawy\Desktop\merselene tap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41213" y="0"/>
            <a:ext cx="1495425" cy="1069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1193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noChangeArrowheads="1"/>
          </p:cNvSpPr>
          <p:nvPr>
            <p:ph type="title" idx="4294967295"/>
          </p:nvPr>
        </p:nvSpPr>
        <p:spPr>
          <a:xfrm>
            <a:off x="1371600" y="152400"/>
            <a:ext cx="6553200" cy="609600"/>
          </a:xfrm>
        </p:spPr>
        <p:txBody>
          <a:bodyPr>
            <a:normAutofit fontScale="90000"/>
          </a:bodyPr>
          <a:lstStyle/>
          <a:p>
            <a:pPr eaLnBrk="1" hangingPunct="1"/>
            <a:r>
              <a:rPr lang="en-US" altLang="en-US" sz="3600" dirty="0" err="1" smtClean="0">
                <a:latin typeface="Times New Roman" pitchFamily="18" charset="0"/>
                <a:cs typeface="Times New Roman" pitchFamily="18" charset="0"/>
              </a:rPr>
              <a:t>Transvaginal</a:t>
            </a:r>
            <a:r>
              <a:rPr lang="en-US" altLang="en-US" sz="3600" dirty="0" smtClean="0">
                <a:latin typeface="Times New Roman" pitchFamily="18" charset="0"/>
                <a:cs typeface="Times New Roman" pitchFamily="18" charset="0"/>
              </a:rPr>
              <a:t> ultrasound </a:t>
            </a:r>
          </a:p>
        </p:txBody>
      </p:sp>
      <p:sp>
        <p:nvSpPr>
          <p:cNvPr id="125955" name="Text Placeholder 3"/>
          <p:cNvSpPr>
            <a:spLocks noGrp="1" noChangeArrowheads="1"/>
          </p:cNvSpPr>
          <p:nvPr>
            <p:ph type="body" sz="half" idx="4294967295"/>
          </p:nvPr>
        </p:nvSpPr>
        <p:spPr>
          <a:xfrm>
            <a:off x="304800" y="914400"/>
            <a:ext cx="8686800" cy="4737100"/>
          </a:xfrm>
        </p:spPr>
        <p:txBody>
          <a:bodyPr/>
          <a:lstStyle/>
          <a:p>
            <a:pPr eaLnBrk="1" hangingPunct="1"/>
            <a:r>
              <a:rPr lang="en-US" altLang="en-US" sz="2000" dirty="0" smtClean="0">
                <a:latin typeface="Times New Roman" pitchFamily="18" charset="0"/>
                <a:cs typeface="Times New Roman" pitchFamily="18" charset="0"/>
              </a:rPr>
              <a:t>-Clinically useful to identify signs of effacement (</a:t>
            </a:r>
            <a:r>
              <a:rPr lang="en-US" altLang="en-US" sz="2000" dirty="0" err="1" smtClean="0">
                <a:latin typeface="Times New Roman" pitchFamily="18" charset="0"/>
                <a:cs typeface="Times New Roman" pitchFamily="18" charset="0"/>
              </a:rPr>
              <a:t>funnelling</a:t>
            </a:r>
            <a:r>
              <a:rPr lang="en-US" altLang="en-US" sz="2000" dirty="0" smtClean="0">
                <a:latin typeface="Times New Roman" pitchFamily="18" charset="0"/>
                <a:cs typeface="Times New Roman" pitchFamily="18" charset="0"/>
              </a:rPr>
              <a:t>) and cervical length.</a:t>
            </a:r>
          </a:p>
          <a:p>
            <a:pPr eaLnBrk="1" hangingPunct="1"/>
            <a:r>
              <a:rPr lang="en-US" altLang="en-US" sz="2000" dirty="0" smtClean="0">
                <a:latin typeface="Times New Roman" pitchFamily="18" charset="0"/>
                <a:cs typeface="Times New Roman" pitchFamily="18" charset="0"/>
              </a:rPr>
              <a:t>-Assessment of the cervix can be done at rest and with application of  (TFP) </a:t>
            </a:r>
            <a:r>
              <a:rPr lang="en-US" altLang="en-US" sz="2000" dirty="0" err="1" smtClean="0">
                <a:latin typeface="Times New Roman" pitchFamily="18" charset="0"/>
                <a:cs typeface="Times New Roman" pitchFamily="18" charset="0"/>
              </a:rPr>
              <a:t>transfundal</a:t>
            </a:r>
            <a:r>
              <a:rPr lang="en-US" altLang="en-US" sz="2000" dirty="0" smtClean="0">
                <a:latin typeface="Times New Roman" pitchFamily="18" charset="0"/>
                <a:cs typeface="Times New Roman" pitchFamily="18" charset="0"/>
              </a:rPr>
              <a:t>/abdominal pressure ( cervical stress test) . </a:t>
            </a:r>
          </a:p>
          <a:p>
            <a:pPr eaLnBrk="1" hangingPunct="1"/>
            <a:r>
              <a:rPr lang="en-US" altLang="en-US" sz="2000" dirty="0" smtClean="0">
                <a:latin typeface="Times New Roman" pitchFamily="18" charset="0"/>
                <a:cs typeface="Times New Roman" pitchFamily="18" charset="0"/>
              </a:rPr>
              <a:t>TFP is more effective than standing in eliciting cervical changes.</a:t>
            </a:r>
          </a:p>
          <a:p>
            <a:pPr eaLnBrk="1" hangingPunct="1"/>
            <a:r>
              <a:rPr lang="en-US" altLang="en-US" sz="2000" dirty="0" smtClean="0">
                <a:latin typeface="Times New Roman" pitchFamily="18" charset="0"/>
                <a:cs typeface="Times New Roman" pitchFamily="18" charset="0"/>
              </a:rPr>
              <a:t>-</a:t>
            </a:r>
            <a:r>
              <a:rPr lang="en-US" altLang="en-US" sz="2000" dirty="0" err="1" smtClean="0">
                <a:latin typeface="Times New Roman" pitchFamily="18" charset="0"/>
                <a:cs typeface="Times New Roman" pitchFamily="18" charset="0"/>
              </a:rPr>
              <a:t>Funnelling</a:t>
            </a:r>
            <a:r>
              <a:rPr lang="en-US" altLang="en-US" sz="2000" dirty="0" smtClean="0">
                <a:latin typeface="Times New Roman" pitchFamily="18" charset="0"/>
                <a:cs typeface="Times New Roman" pitchFamily="18" charset="0"/>
              </a:rPr>
              <a:t>  specifically refers to the separation of the internal </a:t>
            </a:r>
            <a:r>
              <a:rPr lang="en-US" altLang="en-US" sz="2000" dirty="0" err="1" smtClean="0">
                <a:latin typeface="Times New Roman" pitchFamily="18" charset="0"/>
                <a:cs typeface="Times New Roman" pitchFamily="18" charset="0"/>
              </a:rPr>
              <a:t>os</a:t>
            </a:r>
            <a:r>
              <a:rPr lang="en-US" altLang="en-US" sz="2000" dirty="0" smtClean="0">
                <a:latin typeface="Times New Roman" pitchFamily="18" charset="0"/>
                <a:cs typeface="Times New Roman" pitchFamily="18" charset="0"/>
              </a:rPr>
              <a:t> from the two sidewalls of the upper end of the cervical canal. </a:t>
            </a:r>
          </a:p>
          <a:p>
            <a:r>
              <a:rPr lang="en-US" altLang="en-US" sz="2000" dirty="0" smtClean="0">
                <a:solidFill>
                  <a:srgbClr val="FF0000"/>
                </a:solidFill>
              </a:rPr>
              <a:t>T</a:t>
            </a:r>
            <a:r>
              <a:rPr lang="en-US" altLang="en-US" sz="2000" dirty="0" smtClean="0"/>
              <a:t>rust </a:t>
            </a:r>
            <a:r>
              <a:rPr lang="en-US" altLang="en-US" sz="2000" dirty="0" smtClean="0">
                <a:solidFill>
                  <a:srgbClr val="FF0000"/>
                </a:solidFill>
              </a:rPr>
              <a:t>Y</a:t>
            </a:r>
            <a:r>
              <a:rPr lang="en-US" altLang="en-US" sz="2000" dirty="0" smtClean="0"/>
              <a:t>our </a:t>
            </a:r>
            <a:r>
              <a:rPr lang="en-US" altLang="en-US" sz="2000" dirty="0" smtClean="0">
                <a:solidFill>
                  <a:srgbClr val="FF0000"/>
                </a:solidFill>
              </a:rPr>
              <a:t>V</a:t>
            </a:r>
            <a:r>
              <a:rPr lang="en-US" altLang="en-US" sz="2000" dirty="0" smtClean="0"/>
              <a:t>aginal </a:t>
            </a:r>
            <a:r>
              <a:rPr lang="en-US" altLang="en-US" sz="2000" dirty="0" smtClean="0">
                <a:solidFill>
                  <a:srgbClr val="FF0000"/>
                </a:solidFill>
              </a:rPr>
              <a:t>U</a:t>
            </a:r>
            <a:r>
              <a:rPr lang="en-US" altLang="en-US" sz="2000" dirty="0" smtClean="0"/>
              <a:t>ltrasound</a:t>
            </a:r>
            <a:endParaRPr lang="en-US" altLang="en-US" sz="2000" dirty="0" smtClean="0">
              <a:latin typeface="Times New Roman" pitchFamily="18" charset="0"/>
              <a:cs typeface="Times New Roman" pitchFamily="18" charset="0"/>
            </a:endParaRPr>
          </a:p>
          <a:p>
            <a:pPr eaLnBrk="1" hangingPunct="1"/>
            <a:r>
              <a:rPr lang="en-US" altLang="en-US" sz="2000" dirty="0" smtClean="0">
                <a:latin typeface="Times New Roman" pitchFamily="18" charset="0"/>
                <a:cs typeface="Times New Roman" pitchFamily="18" charset="0"/>
              </a:rPr>
              <a:t>- A normal </a:t>
            </a:r>
            <a:r>
              <a:rPr lang="en-US" altLang="en-US" sz="2000" dirty="0" err="1" smtClean="0">
                <a:latin typeface="Times New Roman" pitchFamily="18" charset="0"/>
                <a:cs typeface="Times New Roman" pitchFamily="18" charset="0"/>
              </a:rPr>
              <a:t>sagittal</a:t>
            </a:r>
            <a:r>
              <a:rPr lang="en-US" altLang="en-US" sz="2000" dirty="0" smtClean="0">
                <a:latin typeface="Times New Roman" pitchFamily="18" charset="0"/>
                <a:cs typeface="Times New Roman" pitchFamily="18" charset="0"/>
              </a:rPr>
              <a:t> view of the cervix shows a “T” shaped </a:t>
            </a:r>
            <a:r>
              <a:rPr lang="en-US" altLang="en-US" sz="2000" dirty="0" err="1" smtClean="0">
                <a:latin typeface="Times New Roman" pitchFamily="18" charset="0"/>
                <a:cs typeface="Times New Roman" pitchFamily="18" charset="0"/>
              </a:rPr>
              <a:t>endocervical</a:t>
            </a:r>
            <a:r>
              <a:rPr lang="en-US" altLang="en-US" sz="2000" dirty="0" smtClean="0">
                <a:latin typeface="Times New Roman" pitchFamily="18" charset="0"/>
                <a:cs typeface="Times New Roman" pitchFamily="18" charset="0"/>
              </a:rPr>
              <a:t> canal vs. deviations such as Y, V, U.</a:t>
            </a:r>
          </a:p>
          <a:p>
            <a:pPr eaLnBrk="1" hangingPunct="1"/>
            <a:r>
              <a:rPr lang="en-US" altLang="en-US" sz="2000" dirty="0" smtClean="0">
                <a:latin typeface="Times New Roman" pitchFamily="18" charset="0"/>
                <a:cs typeface="Times New Roman" pitchFamily="18" charset="0"/>
              </a:rPr>
              <a:t>Y= initial effacement and subsequent V, U visualized on progressive </a:t>
            </a:r>
            <a:r>
              <a:rPr lang="en-US" altLang="en-US" sz="2000" dirty="0" err="1" smtClean="0">
                <a:latin typeface="Times New Roman" pitchFamily="18" charset="0"/>
                <a:cs typeface="Times New Roman" pitchFamily="18" charset="0"/>
              </a:rPr>
              <a:t>endocervial</a:t>
            </a:r>
            <a:r>
              <a:rPr lang="en-US" altLang="en-US" sz="2000" dirty="0" smtClean="0">
                <a:latin typeface="Times New Roman" pitchFamily="18" charset="0"/>
                <a:cs typeface="Times New Roman" pitchFamily="18" charset="0"/>
              </a:rPr>
              <a:t> change and cervical shortening.</a:t>
            </a:r>
          </a:p>
          <a:p>
            <a:pPr eaLnBrk="1" hangingPunct="1"/>
            <a:endParaRPr lang="en-US" altLang="en-US" sz="2000" dirty="0" smtClean="0">
              <a:latin typeface="Times New Roman" pitchFamily="18" charset="0"/>
              <a:cs typeface="Times New Roman" pitchFamily="18" charset="0"/>
            </a:endParaRPr>
          </a:p>
          <a:p>
            <a:pPr eaLnBrk="1" hangingPunct="1"/>
            <a:endParaRPr lang="en-US" altLang="en-US" sz="2800" dirty="0" smtClean="0">
              <a:latin typeface="Times New Roman" pitchFamily="18" charset="0"/>
              <a:cs typeface="Times New Roman" pitchFamily="18" charset="0"/>
            </a:endParaRPr>
          </a:p>
          <a:p>
            <a:pPr eaLnBrk="1" hangingPunct="1"/>
            <a:endParaRPr lang="en-US" altLang="en-US" sz="1800" dirty="0" smtClean="0">
              <a:latin typeface="Times New Roman" pitchFamily="18" charset="0"/>
              <a:cs typeface="Times New Roman" pitchFamily="18" charset="0"/>
            </a:endParaRPr>
          </a:p>
        </p:txBody>
      </p:sp>
      <p:pic>
        <p:nvPicPr>
          <p:cNvPr id="125956"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4427538"/>
            <a:ext cx="3352800" cy="2430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831607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en-US" altLang="en-US" dirty="0" smtClean="0"/>
              <a:t>On The depth of stitch</a:t>
            </a:r>
          </a:p>
        </p:txBody>
      </p:sp>
      <p:sp>
        <p:nvSpPr>
          <p:cNvPr id="312323" name="Rectangle 3"/>
          <p:cNvSpPr>
            <a:spLocks noGrp="1" noChangeArrowheads="1"/>
          </p:cNvSpPr>
          <p:nvPr>
            <p:ph type="body" idx="1"/>
          </p:nvPr>
        </p:nvSpPr>
        <p:spPr/>
        <p:txBody>
          <a:bodyPr/>
          <a:lstStyle/>
          <a:p>
            <a:r>
              <a:rPr lang="en-US" altLang="en-US" dirty="0" smtClean="0"/>
              <a:t>The depth at which the suture is placed should not exceed 2-3 mm.</a:t>
            </a:r>
          </a:p>
        </p:txBody>
      </p:sp>
    </p:spTree>
    <p:extLst>
      <p:ext uri="{BB962C8B-B14F-4D97-AF65-F5344CB8AC3E}">
        <p14:creationId xmlns:p14="http://schemas.microsoft.com/office/powerpoint/2010/main" val="52081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Title 1"/>
          <p:cNvSpPr>
            <a:spLocks noGrp="1"/>
          </p:cNvSpPr>
          <p:nvPr>
            <p:ph type="title"/>
          </p:nvPr>
        </p:nvSpPr>
        <p:spPr/>
        <p:txBody>
          <a:bodyPr/>
          <a:lstStyle/>
          <a:p>
            <a:r>
              <a:rPr lang="en-US" dirty="0" smtClean="0"/>
              <a:t>On Time at </a:t>
            </a:r>
            <a:r>
              <a:rPr lang="en-US" dirty="0" err="1" smtClean="0"/>
              <a:t>cerclage</a:t>
            </a:r>
            <a:r>
              <a:rPr lang="en-US" dirty="0" smtClean="0"/>
              <a:t> </a:t>
            </a:r>
            <a:r>
              <a:rPr lang="en-US" dirty="0" err="1" smtClean="0"/>
              <a:t>placemant</a:t>
            </a:r>
            <a:endParaRPr lang="en-US" dirty="0" smtClean="0"/>
          </a:p>
        </p:txBody>
      </p:sp>
      <p:sp>
        <p:nvSpPr>
          <p:cNvPr id="453635" name="Content Placeholder 2"/>
          <p:cNvSpPr>
            <a:spLocks noGrp="1"/>
          </p:cNvSpPr>
          <p:nvPr>
            <p:ph idx="1"/>
          </p:nvPr>
        </p:nvSpPr>
        <p:spPr/>
        <p:txBody>
          <a:bodyPr/>
          <a:lstStyle/>
          <a:p>
            <a:r>
              <a:rPr lang="en-US" smtClean="0"/>
              <a:t>earlier GA at cerclage placement</a:t>
            </a:r>
          </a:p>
          <a:p>
            <a:r>
              <a:rPr lang="en-US" smtClean="0"/>
              <a:t>Increases the success of cerclage </a:t>
            </a:r>
          </a:p>
          <a:p>
            <a:endParaRPr lang="en-US" smtClean="0"/>
          </a:p>
        </p:txBody>
      </p:sp>
      <p:pic>
        <p:nvPicPr>
          <p:cNvPr id="4" name="Picture 2" descr="C:\Users\Administrator\Desktop\2-Table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048000"/>
            <a:ext cx="84772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01800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Title 1"/>
          <p:cNvSpPr>
            <a:spLocks noGrp="1"/>
          </p:cNvSpPr>
          <p:nvPr>
            <p:ph type="title"/>
          </p:nvPr>
        </p:nvSpPr>
        <p:spPr/>
        <p:txBody>
          <a:bodyPr/>
          <a:lstStyle/>
          <a:p>
            <a:r>
              <a:rPr lang="en-US" dirty="0" smtClean="0"/>
              <a:t>On Needle Type</a:t>
            </a:r>
          </a:p>
        </p:txBody>
      </p:sp>
      <p:sp>
        <p:nvSpPr>
          <p:cNvPr id="3" name="Content Placeholder 2"/>
          <p:cNvSpPr>
            <a:spLocks noGrp="1"/>
          </p:cNvSpPr>
          <p:nvPr>
            <p:ph idx="1"/>
          </p:nvPr>
        </p:nvSpPr>
        <p:spPr/>
        <p:txBody>
          <a:bodyPr>
            <a:normAutofit/>
          </a:bodyPr>
          <a:lstStyle/>
          <a:p>
            <a:pPr>
              <a:defRPr/>
            </a:pPr>
            <a:r>
              <a:rPr lang="en-US" dirty="0" smtClean="0"/>
              <a:t>there </a:t>
            </a:r>
            <a:r>
              <a:rPr lang="en-US" dirty="0"/>
              <a:t>are </a:t>
            </a:r>
            <a:r>
              <a:rPr lang="en-US" dirty="0" smtClean="0"/>
              <a:t>insufficient data </a:t>
            </a:r>
            <a:r>
              <a:rPr lang="en-US" dirty="0"/>
              <a:t>to make any recommendation </a:t>
            </a:r>
            <a:r>
              <a:rPr lang="en-US" dirty="0" smtClean="0"/>
              <a:t>regarding </a:t>
            </a:r>
            <a:r>
              <a:rPr lang="en-US" dirty="0"/>
              <a:t>the safest and most effective </a:t>
            </a:r>
            <a:r>
              <a:rPr lang="en-US" dirty="0" smtClean="0"/>
              <a:t>needle </a:t>
            </a:r>
            <a:r>
              <a:rPr lang="en-US" dirty="0"/>
              <a:t>to use at the time of </a:t>
            </a:r>
            <a:r>
              <a:rPr lang="en-US" dirty="0" err="1" smtClean="0"/>
              <a:t>cerclage</a:t>
            </a:r>
            <a:endParaRPr lang="en-US" dirty="0" smtClean="0"/>
          </a:p>
          <a:p>
            <a:pPr>
              <a:defRPr/>
            </a:pPr>
            <a:r>
              <a:rPr lang="en-US" dirty="0" smtClean="0"/>
              <a:t>( aneurysm needle , mayo ) or ( blunt or sharp or cutting)</a:t>
            </a:r>
            <a:endParaRPr lang="en-US" dirty="0"/>
          </a:p>
        </p:txBody>
      </p:sp>
    </p:spTree>
    <p:extLst>
      <p:ext uri="{BB962C8B-B14F-4D97-AF65-F5344CB8AC3E}">
        <p14:creationId xmlns:p14="http://schemas.microsoft.com/office/powerpoint/2010/main" val="41956757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Title 1"/>
          <p:cNvSpPr>
            <a:spLocks noGrp="1"/>
          </p:cNvSpPr>
          <p:nvPr>
            <p:ph type="title"/>
          </p:nvPr>
        </p:nvSpPr>
        <p:spPr/>
        <p:txBody>
          <a:bodyPr/>
          <a:lstStyle/>
          <a:p>
            <a:r>
              <a:rPr lang="en-US" dirty="0" smtClean="0"/>
              <a:t>On </a:t>
            </a:r>
            <a:r>
              <a:rPr lang="en-US" dirty="0" err="1" smtClean="0"/>
              <a:t>Cerclage</a:t>
            </a:r>
            <a:r>
              <a:rPr lang="en-US" dirty="0" smtClean="0"/>
              <a:t> height</a:t>
            </a:r>
          </a:p>
        </p:txBody>
      </p:sp>
      <p:sp>
        <p:nvSpPr>
          <p:cNvPr id="3" name="Content Placeholder 2"/>
          <p:cNvSpPr>
            <a:spLocks noGrp="1"/>
          </p:cNvSpPr>
          <p:nvPr>
            <p:ph idx="1"/>
          </p:nvPr>
        </p:nvSpPr>
        <p:spPr/>
        <p:txBody>
          <a:bodyPr>
            <a:normAutofit/>
          </a:bodyPr>
          <a:lstStyle/>
          <a:p>
            <a:pPr>
              <a:defRPr/>
            </a:pPr>
            <a:r>
              <a:rPr lang="en-US" dirty="0" smtClean="0"/>
              <a:t>Distance </a:t>
            </a:r>
            <a:r>
              <a:rPr lang="en-US" dirty="0"/>
              <a:t>from </a:t>
            </a:r>
            <a:r>
              <a:rPr lang="en-US" dirty="0" err="1"/>
              <a:t>cerclage</a:t>
            </a:r>
            <a:r>
              <a:rPr lang="en-US" dirty="0"/>
              <a:t> to </a:t>
            </a:r>
            <a:r>
              <a:rPr lang="en-US" dirty="0" smtClean="0"/>
              <a:t>external </a:t>
            </a:r>
            <a:r>
              <a:rPr lang="en-US" dirty="0" err="1" smtClean="0"/>
              <a:t>os</a:t>
            </a:r>
            <a:r>
              <a:rPr lang="en-US" dirty="0"/>
              <a:t>, as measured by TVU, is termed </a:t>
            </a:r>
            <a:r>
              <a:rPr lang="en-US" dirty="0" err="1" smtClean="0"/>
              <a:t>cerclage</a:t>
            </a:r>
            <a:r>
              <a:rPr lang="en-US" dirty="0" smtClean="0"/>
              <a:t> height</a:t>
            </a:r>
          </a:p>
          <a:p>
            <a:pPr>
              <a:defRPr/>
            </a:pPr>
            <a:r>
              <a:rPr lang="en-US" dirty="0" smtClean="0"/>
              <a:t>Try to place </a:t>
            </a:r>
            <a:r>
              <a:rPr lang="en-US" dirty="0"/>
              <a:t>the stitch as high as possible, </a:t>
            </a:r>
            <a:r>
              <a:rPr lang="en-US" dirty="0" smtClean="0"/>
              <a:t>close to </a:t>
            </a:r>
            <a:r>
              <a:rPr lang="en-US" dirty="0"/>
              <a:t>the internal </a:t>
            </a:r>
            <a:r>
              <a:rPr lang="en-US" dirty="0" err="1"/>
              <a:t>os</a:t>
            </a:r>
            <a:r>
              <a:rPr lang="en-US" dirty="0"/>
              <a:t>, hopefully attaining </a:t>
            </a:r>
            <a:r>
              <a:rPr lang="en-US" dirty="0" smtClean="0"/>
              <a:t>a </a:t>
            </a:r>
            <a:r>
              <a:rPr lang="en-US" dirty="0" err="1" smtClean="0"/>
              <a:t>cerclage</a:t>
            </a:r>
            <a:r>
              <a:rPr lang="en-US" dirty="0" smtClean="0"/>
              <a:t> </a:t>
            </a:r>
            <a:r>
              <a:rPr lang="en-US" dirty="0"/>
              <a:t>height of more than 2 cm </a:t>
            </a:r>
            <a:r>
              <a:rPr lang="en-US" dirty="0" smtClean="0"/>
              <a:t>because </a:t>
            </a:r>
            <a:r>
              <a:rPr lang="en-US" dirty="0"/>
              <a:t>this technical detail is </a:t>
            </a:r>
            <a:r>
              <a:rPr lang="en-US" dirty="0" smtClean="0"/>
              <a:t>associated with </a:t>
            </a:r>
            <a:r>
              <a:rPr lang="en-US" dirty="0"/>
              <a:t>better prevention of PTB </a:t>
            </a:r>
            <a:r>
              <a:rPr lang="en-US" dirty="0" smtClean="0"/>
              <a:t>compared with </a:t>
            </a:r>
            <a:r>
              <a:rPr lang="en-US" dirty="0"/>
              <a:t>placing the stitch lower along </a:t>
            </a:r>
            <a:r>
              <a:rPr lang="en-US" dirty="0" err="1"/>
              <a:t>thecervical</a:t>
            </a:r>
            <a:r>
              <a:rPr lang="en-US" dirty="0"/>
              <a:t> </a:t>
            </a:r>
            <a:r>
              <a:rPr lang="en-US" dirty="0" smtClean="0"/>
              <a:t>canal</a:t>
            </a:r>
            <a:endParaRPr lang="en-US" dirty="0"/>
          </a:p>
        </p:txBody>
      </p:sp>
    </p:spTree>
    <p:extLst>
      <p:ext uri="{BB962C8B-B14F-4D97-AF65-F5344CB8AC3E}">
        <p14:creationId xmlns:p14="http://schemas.microsoft.com/office/powerpoint/2010/main" val="24574913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Title 1"/>
          <p:cNvSpPr>
            <a:spLocks noGrp="1"/>
          </p:cNvSpPr>
          <p:nvPr>
            <p:ph type="title"/>
          </p:nvPr>
        </p:nvSpPr>
        <p:spPr/>
        <p:txBody>
          <a:bodyPr/>
          <a:lstStyle/>
          <a:p>
            <a:r>
              <a:rPr lang="en-US" dirty="0" smtClean="0"/>
              <a:t>On Number of </a:t>
            </a:r>
            <a:r>
              <a:rPr lang="en-US" dirty="0" err="1" smtClean="0"/>
              <a:t>cerclage</a:t>
            </a:r>
            <a:r>
              <a:rPr lang="en-US" dirty="0" smtClean="0"/>
              <a:t> stitches </a:t>
            </a:r>
          </a:p>
        </p:txBody>
      </p:sp>
      <p:sp>
        <p:nvSpPr>
          <p:cNvPr id="3" name="Content Placeholder 2"/>
          <p:cNvSpPr>
            <a:spLocks noGrp="1"/>
          </p:cNvSpPr>
          <p:nvPr>
            <p:ph idx="1"/>
          </p:nvPr>
        </p:nvSpPr>
        <p:spPr/>
        <p:txBody>
          <a:bodyPr>
            <a:normAutofit fontScale="85000" lnSpcReduction="10000"/>
          </a:bodyPr>
          <a:lstStyle/>
          <a:p>
            <a:pPr>
              <a:defRPr/>
            </a:pPr>
            <a:r>
              <a:rPr lang="en-US" dirty="0" smtClean="0"/>
              <a:t>placing </a:t>
            </a:r>
            <a:r>
              <a:rPr lang="en-US" dirty="0"/>
              <a:t>one stitch, </a:t>
            </a:r>
            <a:r>
              <a:rPr lang="en-US" dirty="0" smtClean="0"/>
              <a:t>as originally </a:t>
            </a:r>
            <a:r>
              <a:rPr lang="en-US" dirty="0"/>
              <a:t>described, appears </a:t>
            </a:r>
            <a:r>
              <a:rPr lang="en-US" dirty="0" smtClean="0"/>
              <a:t>sufficient</a:t>
            </a:r>
          </a:p>
          <a:p>
            <a:pPr>
              <a:defRPr/>
            </a:pPr>
            <a:r>
              <a:rPr lang="en-US" dirty="0" smtClean="0"/>
              <a:t>,</a:t>
            </a:r>
            <a:r>
              <a:rPr lang="en-US" dirty="0"/>
              <a:t>especially if well placed (as high as </a:t>
            </a:r>
            <a:r>
              <a:rPr lang="en-US" dirty="0" smtClean="0"/>
              <a:t>possible</a:t>
            </a:r>
            <a:r>
              <a:rPr lang="en-US" dirty="0"/>
              <a:t>). </a:t>
            </a:r>
            <a:endParaRPr lang="en-US" dirty="0" smtClean="0"/>
          </a:p>
          <a:p>
            <a:pPr>
              <a:defRPr/>
            </a:pPr>
            <a:r>
              <a:rPr lang="en-US" dirty="0" smtClean="0"/>
              <a:t>It </a:t>
            </a:r>
            <a:r>
              <a:rPr lang="en-US" dirty="0"/>
              <a:t>does not appear that placing a </a:t>
            </a:r>
            <a:r>
              <a:rPr lang="en-US" dirty="0" smtClean="0"/>
              <a:t>second </a:t>
            </a:r>
            <a:r>
              <a:rPr lang="en-US" dirty="0"/>
              <a:t>stitch is beneficial compared </a:t>
            </a:r>
            <a:r>
              <a:rPr lang="en-US" dirty="0" smtClean="0"/>
              <a:t>with placing </a:t>
            </a:r>
            <a:r>
              <a:rPr lang="en-US" dirty="0"/>
              <a:t>just 1 stitch for </a:t>
            </a:r>
            <a:r>
              <a:rPr lang="en-US" dirty="0" err="1"/>
              <a:t>cerclage</a:t>
            </a:r>
            <a:r>
              <a:rPr lang="en-US" dirty="0"/>
              <a:t>. </a:t>
            </a:r>
            <a:endParaRPr lang="en-US" dirty="0" smtClean="0"/>
          </a:p>
          <a:p>
            <a:pPr>
              <a:defRPr/>
            </a:pPr>
            <a:r>
              <a:rPr lang="en-US" dirty="0" smtClean="0"/>
              <a:t>We </a:t>
            </a:r>
            <a:r>
              <a:rPr lang="en-US" dirty="0" err="1"/>
              <a:t>sug</a:t>
            </a:r>
            <a:r>
              <a:rPr lang="en-US" dirty="0"/>
              <a:t>-gest placing a second stitch at the time </a:t>
            </a:r>
            <a:r>
              <a:rPr lang="en-US" dirty="0" smtClean="0"/>
              <a:t>of initial </a:t>
            </a:r>
            <a:r>
              <a:rPr lang="en-US" dirty="0" err="1"/>
              <a:t>cerclage</a:t>
            </a:r>
            <a:r>
              <a:rPr lang="en-US" dirty="0"/>
              <a:t> only if the initial stitch </a:t>
            </a:r>
            <a:r>
              <a:rPr lang="en-US" dirty="0" err="1" smtClean="0"/>
              <a:t>iso</a:t>
            </a:r>
            <a:r>
              <a:rPr lang="en-US" dirty="0" smtClean="0"/>
              <a:t> </a:t>
            </a:r>
            <a:r>
              <a:rPr lang="en-US" dirty="0" err="1" smtClean="0"/>
              <a:t>bserved</a:t>
            </a:r>
            <a:r>
              <a:rPr lang="en-US" dirty="0" smtClean="0"/>
              <a:t> </a:t>
            </a:r>
            <a:r>
              <a:rPr lang="en-US" dirty="0"/>
              <a:t>to be too low on the cervix, </a:t>
            </a:r>
            <a:r>
              <a:rPr lang="en-US" dirty="0" smtClean="0"/>
              <a:t>and gentle </a:t>
            </a:r>
            <a:r>
              <a:rPr lang="en-US" dirty="0"/>
              <a:t>pulling on this first stitch may al-low placing a second stitch much </a:t>
            </a:r>
            <a:r>
              <a:rPr lang="en-US" dirty="0" smtClean="0"/>
              <a:t>closer to </a:t>
            </a:r>
            <a:r>
              <a:rPr lang="en-US" dirty="0"/>
              <a:t>the internal </a:t>
            </a:r>
            <a:r>
              <a:rPr lang="en-US" dirty="0" err="1"/>
              <a:t>os</a:t>
            </a:r>
            <a:r>
              <a:rPr lang="en-US" dirty="0"/>
              <a:t>, at least 2 cm above </a:t>
            </a:r>
            <a:r>
              <a:rPr lang="en-US" dirty="0" smtClean="0"/>
              <a:t>the external </a:t>
            </a:r>
            <a:r>
              <a:rPr lang="en-US" dirty="0" err="1" smtClean="0"/>
              <a:t>os</a:t>
            </a:r>
            <a:endParaRPr lang="en-US" dirty="0"/>
          </a:p>
        </p:txBody>
      </p:sp>
    </p:spTree>
    <p:extLst>
      <p:ext uri="{BB962C8B-B14F-4D97-AF65-F5344CB8AC3E}">
        <p14:creationId xmlns:p14="http://schemas.microsoft.com/office/powerpoint/2010/main" val="29049746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Title 1"/>
          <p:cNvSpPr>
            <a:spLocks noGrp="1" noChangeArrowheads="1"/>
          </p:cNvSpPr>
          <p:nvPr>
            <p:ph type="title"/>
          </p:nvPr>
        </p:nvSpPr>
        <p:spPr/>
        <p:txBody>
          <a:bodyPr/>
          <a:lstStyle/>
          <a:p>
            <a:r>
              <a:rPr lang="en-US" b="1" smtClean="0"/>
              <a:t>On Place </a:t>
            </a:r>
            <a:r>
              <a:rPr lang="en-US" b="1" dirty="0"/>
              <a:t>the knot</a:t>
            </a:r>
            <a:endParaRPr lang="en-US" altLang="en-US" dirty="0" smtClean="0"/>
          </a:p>
        </p:txBody>
      </p:sp>
      <p:sp>
        <p:nvSpPr>
          <p:cNvPr id="3" name="Content Placeholder 2">
            <a:extLst>
              <a:ext uri="{FF2B5EF4-FFF2-40B4-BE49-F238E27FC236}"/>
            </a:extLst>
          </p:cNvPr>
          <p:cNvSpPr>
            <a:spLocks noGrp="1"/>
          </p:cNvSpPr>
          <p:nvPr>
            <p:ph idx="1"/>
          </p:nvPr>
        </p:nvSpPr>
        <p:spPr/>
        <p:txBody>
          <a:bodyPr>
            <a:normAutofit fontScale="77500" lnSpcReduction="20000"/>
          </a:bodyPr>
          <a:lstStyle/>
          <a:p>
            <a:pPr>
              <a:defRPr/>
            </a:pPr>
            <a:r>
              <a:rPr lang="en-US" b="1" dirty="0"/>
              <a:t>Place the knot at 6 o’clock</a:t>
            </a:r>
            <a:r>
              <a:rPr lang="en-US" dirty="0"/>
              <a:t/>
            </a:r>
            <a:br>
              <a:rPr lang="en-US" dirty="0"/>
            </a:br>
            <a:endParaRPr lang="en-US" dirty="0"/>
          </a:p>
          <a:p>
            <a:pPr>
              <a:defRPr/>
            </a:pPr>
            <a:r>
              <a:rPr lang="en-US" dirty="0"/>
              <a:t>Both </a:t>
            </a:r>
            <a:r>
              <a:rPr lang="en-US" dirty="0" err="1" smtClean="0"/>
              <a:t>Shirodkar</a:t>
            </a:r>
            <a:r>
              <a:rPr lang="en-US" dirty="0" smtClean="0"/>
              <a:t> </a:t>
            </a:r>
            <a:r>
              <a:rPr lang="en-US" dirty="0"/>
              <a:t>and </a:t>
            </a:r>
            <a:r>
              <a:rPr lang="en-US" dirty="0" smtClean="0"/>
              <a:t>McDonald </a:t>
            </a:r>
            <a:r>
              <a:rPr lang="en-US" dirty="0"/>
              <a:t>described placement of the knot (or approximation of the “ends”) </a:t>
            </a:r>
            <a:r>
              <a:rPr lang="en-US" dirty="0">
                <a:solidFill>
                  <a:srgbClr val="FF0000"/>
                </a:solidFill>
              </a:rPr>
              <a:t>at 12 o’clock</a:t>
            </a:r>
            <a:r>
              <a:rPr lang="en-US" dirty="0"/>
              <a:t>, anteriorly. However, this approach can complicate removal if strong pressure is applied to the </a:t>
            </a:r>
            <a:r>
              <a:rPr lang="en-US" dirty="0" err="1"/>
              <a:t>cerclage</a:t>
            </a:r>
            <a:r>
              <a:rPr lang="en-US" dirty="0"/>
              <a:t> or if it is covered by tissue. Attempts to remove the </a:t>
            </a:r>
            <a:r>
              <a:rPr lang="en-US" dirty="0" err="1"/>
              <a:t>cerclage</a:t>
            </a:r>
            <a:r>
              <a:rPr lang="en-US" dirty="0"/>
              <a:t> can result in bladder injury. </a:t>
            </a:r>
          </a:p>
          <a:p>
            <a:pPr>
              <a:defRPr/>
            </a:pPr>
            <a:r>
              <a:rPr lang="en-US" dirty="0"/>
              <a:t>For these reasons, we prefer the approach described by </a:t>
            </a:r>
            <a:r>
              <a:rPr lang="en-US" dirty="0" err="1"/>
              <a:t>Caspi</a:t>
            </a:r>
            <a:r>
              <a:rPr lang="en-US" dirty="0"/>
              <a:t> and colleagues, who placed the knot in the back of the cervix </a:t>
            </a:r>
            <a:r>
              <a:rPr lang="en-US" dirty="0">
                <a:solidFill>
                  <a:srgbClr val="FF0000"/>
                </a:solidFill>
              </a:rPr>
              <a:t>at 6 </a:t>
            </a:r>
            <a:r>
              <a:rPr lang="en-US" dirty="0" smtClean="0">
                <a:solidFill>
                  <a:srgbClr val="FF0000"/>
                </a:solidFill>
              </a:rPr>
              <a:t>o’clock. </a:t>
            </a:r>
            <a:r>
              <a:rPr lang="en-US" dirty="0"/>
              <a:t>In that location, the surgeon can reach as high as desired, and there is no risk of organ injury during removal. </a:t>
            </a:r>
          </a:p>
          <a:p>
            <a:pPr>
              <a:defRPr/>
            </a:pPr>
            <a:endParaRPr lang="en-US" dirty="0"/>
          </a:p>
        </p:txBody>
      </p:sp>
    </p:spTree>
    <p:extLst>
      <p:ext uri="{BB962C8B-B14F-4D97-AF65-F5344CB8AC3E}">
        <p14:creationId xmlns:p14="http://schemas.microsoft.com/office/powerpoint/2010/main" val="516940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Number of bites in stitch</a:t>
            </a:r>
            <a:endParaRPr lang="en-US" dirty="0"/>
          </a:p>
        </p:txBody>
      </p:sp>
      <p:sp>
        <p:nvSpPr>
          <p:cNvPr id="3" name="Content Placeholder 2"/>
          <p:cNvSpPr>
            <a:spLocks noGrp="1"/>
          </p:cNvSpPr>
          <p:nvPr>
            <p:ph idx="1"/>
          </p:nvPr>
        </p:nvSpPr>
        <p:spPr/>
        <p:txBody>
          <a:bodyPr>
            <a:normAutofit fontScale="77500" lnSpcReduction="20000"/>
          </a:bodyPr>
          <a:lstStyle/>
          <a:p>
            <a:pPr>
              <a:defRPr/>
            </a:pPr>
            <a:r>
              <a:rPr lang="en-US" b="1" dirty="0"/>
              <a:t>Take three encircling cervical “bites”</a:t>
            </a:r>
            <a:r>
              <a:rPr lang="en-US" dirty="0"/>
              <a:t/>
            </a:r>
            <a:br>
              <a:rPr lang="en-US" dirty="0"/>
            </a:br>
            <a:endParaRPr lang="en-US" dirty="0"/>
          </a:p>
          <a:p>
            <a:pPr>
              <a:defRPr/>
            </a:pPr>
            <a:r>
              <a:rPr lang="en-US" dirty="0" smtClean="0"/>
              <a:t>offer </a:t>
            </a:r>
            <a:r>
              <a:rPr lang="en-US" dirty="0"/>
              <a:t>the following advantages. They: </a:t>
            </a:r>
          </a:p>
          <a:p>
            <a:pPr>
              <a:defRPr/>
            </a:pPr>
            <a:r>
              <a:rPr lang="en-US" dirty="0"/>
              <a:t>produce less penetrating injury</a:t>
            </a:r>
          </a:p>
          <a:p>
            <a:pPr>
              <a:defRPr/>
            </a:pPr>
            <a:r>
              <a:rPr lang="en-US" dirty="0"/>
              <a:t>require less manipulation of the cervix</a:t>
            </a:r>
          </a:p>
          <a:p>
            <a:pPr>
              <a:defRPr/>
            </a:pPr>
            <a:r>
              <a:rPr lang="en-US" dirty="0"/>
              <a:t>are simpler and quicker to perform</a:t>
            </a:r>
          </a:p>
          <a:p>
            <a:pPr>
              <a:defRPr/>
            </a:pPr>
            <a:r>
              <a:rPr lang="en-US" dirty="0"/>
              <a:t>offer less opportunity for the </a:t>
            </a:r>
            <a:r>
              <a:rPr lang="en-US" dirty="0" err="1"/>
              <a:t>cerclage</a:t>
            </a:r>
            <a:r>
              <a:rPr lang="en-US" dirty="0"/>
              <a:t> tape to get twisted (a flat tape provides for better distribution of the load)</a:t>
            </a:r>
          </a:p>
          <a:p>
            <a:pPr>
              <a:defRPr/>
            </a:pPr>
            <a:r>
              <a:rPr lang="en-US" dirty="0"/>
              <a:t>permit a small gap between the two final exit points of the tape (at 5 o’clock and 7 o’clock), which allows for easier cinching and tightening of the </a:t>
            </a:r>
            <a:r>
              <a:rPr lang="en-US" dirty="0" err="1"/>
              <a:t>cerclage</a:t>
            </a:r>
            <a:endParaRPr lang="en-US" dirty="0"/>
          </a:p>
        </p:txBody>
      </p:sp>
    </p:spTree>
    <p:extLst>
      <p:ext uri="{BB962C8B-B14F-4D97-AF65-F5344CB8AC3E}">
        <p14:creationId xmlns:p14="http://schemas.microsoft.com/office/powerpoint/2010/main" val="18376333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US" altLang="en-US" sz="2800" smtClean="0"/>
              <a:t>C-reactive protein levels at pre-/post-indicated cervical cerclage predict very preterm birth</a:t>
            </a:r>
            <a:r>
              <a:rPr lang="en-US" altLang="en-US" sz="4000" smtClean="0"/>
              <a:t> </a:t>
            </a:r>
          </a:p>
        </p:txBody>
      </p:sp>
      <p:sp>
        <p:nvSpPr>
          <p:cNvPr id="185347" name="Rectangle 3"/>
          <p:cNvSpPr>
            <a:spLocks noGrp="1" noChangeArrowheads="1"/>
          </p:cNvSpPr>
          <p:nvPr>
            <p:ph type="body" idx="1"/>
          </p:nvPr>
        </p:nvSpPr>
        <p:spPr/>
        <p:txBody>
          <a:bodyPr/>
          <a:lstStyle/>
          <a:p>
            <a:pPr>
              <a:lnSpc>
                <a:spcPct val="90000"/>
              </a:lnSpc>
            </a:pPr>
            <a:r>
              <a:rPr lang="en-US" altLang="en-US" sz="2400" dirty="0" smtClean="0"/>
              <a:t>In </a:t>
            </a:r>
            <a:r>
              <a:rPr lang="en-US" altLang="en-US" sz="2400" dirty="0" smtClean="0"/>
              <a:t>women with indicated CC between 17 and 26 weeks of gestation, </a:t>
            </a:r>
            <a:endParaRPr lang="en-US" altLang="en-US" sz="2400" dirty="0" smtClean="0"/>
          </a:p>
          <a:p>
            <a:pPr>
              <a:lnSpc>
                <a:spcPct val="90000"/>
              </a:lnSpc>
            </a:pPr>
            <a:r>
              <a:rPr lang="en-US" altLang="en-US" sz="2400" dirty="0" smtClean="0"/>
              <a:t>increased </a:t>
            </a:r>
            <a:r>
              <a:rPr lang="en-US" altLang="en-US" sz="2400" dirty="0" smtClean="0"/>
              <a:t>levels of serum </a:t>
            </a:r>
            <a:r>
              <a:rPr lang="en-US" altLang="en-US" sz="2400" dirty="0" smtClean="0"/>
              <a:t>CRP</a:t>
            </a:r>
          </a:p>
          <a:p>
            <a:pPr>
              <a:lnSpc>
                <a:spcPct val="90000"/>
              </a:lnSpc>
            </a:pPr>
            <a:r>
              <a:rPr lang="en-US" altLang="en-US" sz="2400" dirty="0" smtClean="0"/>
              <a:t> </a:t>
            </a:r>
            <a:r>
              <a:rPr lang="en-US" altLang="en-US" sz="2400" dirty="0" smtClean="0"/>
              <a:t>on post-</a:t>
            </a:r>
            <a:r>
              <a:rPr lang="en-US" altLang="en-US" sz="2400" dirty="0" err="1" smtClean="0"/>
              <a:t>cerclage</a:t>
            </a:r>
            <a:r>
              <a:rPr lang="en-US" altLang="en-US" sz="2400" dirty="0" smtClean="0"/>
              <a:t> day 1 or 2 </a:t>
            </a:r>
            <a:endParaRPr lang="en-US" altLang="en-US" sz="2400" dirty="0" smtClean="0"/>
          </a:p>
          <a:p>
            <a:pPr>
              <a:lnSpc>
                <a:spcPct val="90000"/>
              </a:lnSpc>
            </a:pPr>
            <a:r>
              <a:rPr lang="en-US" altLang="en-US" sz="2400" dirty="0" smtClean="0"/>
              <a:t>might </a:t>
            </a:r>
            <a:r>
              <a:rPr lang="en-US" altLang="en-US" sz="2400" dirty="0" smtClean="0"/>
              <a:t>be ominous signs for very preterm birth</a:t>
            </a:r>
          </a:p>
        </p:txBody>
      </p:sp>
    </p:spTree>
    <p:extLst>
      <p:ext uri="{BB962C8B-B14F-4D97-AF65-F5344CB8AC3E}">
        <p14:creationId xmlns:p14="http://schemas.microsoft.com/office/powerpoint/2010/main" val="4244959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274638"/>
            <a:ext cx="8767763" cy="1143000"/>
          </a:xfrm>
        </p:spPr>
        <p:txBody>
          <a:bodyPr>
            <a:normAutofit/>
          </a:bodyPr>
          <a:lstStyle/>
          <a:p>
            <a:r>
              <a:rPr lang="en-US" dirty="0" smtClean="0"/>
              <a:t>On buried or unburied bites suture</a:t>
            </a:r>
            <a:endParaRPr lang="en-US" dirty="0"/>
          </a:p>
        </p:txBody>
      </p:sp>
      <p:sp>
        <p:nvSpPr>
          <p:cNvPr id="3" name="Content Placeholder 2"/>
          <p:cNvSpPr>
            <a:spLocks noGrp="1"/>
          </p:cNvSpPr>
          <p:nvPr>
            <p:ph idx="1"/>
          </p:nvPr>
        </p:nvSpPr>
        <p:spPr/>
        <p:txBody>
          <a:bodyPr/>
          <a:lstStyle/>
          <a:p>
            <a:r>
              <a:rPr lang="en-US" dirty="0"/>
              <a:t>the </a:t>
            </a:r>
            <a:r>
              <a:rPr lang="en-US" i="1" dirty="0"/>
              <a:t>suture</a:t>
            </a:r>
            <a:r>
              <a:rPr lang="en-US" dirty="0"/>
              <a:t> can be </a:t>
            </a:r>
            <a:r>
              <a:rPr lang="en-US" i="1" dirty="0"/>
              <a:t>buried</a:t>
            </a:r>
            <a:r>
              <a:rPr lang="en-US" dirty="0"/>
              <a:t> under the vaginal </a:t>
            </a:r>
            <a:r>
              <a:rPr lang="en-US" dirty="0" smtClean="0"/>
              <a:t>mucosa is better</a:t>
            </a:r>
            <a:endParaRPr lang="en-US" dirty="0"/>
          </a:p>
        </p:txBody>
      </p:sp>
      <p:pic>
        <p:nvPicPr>
          <p:cNvPr id="4" name="Picture 4" descr="mcvonall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2286000"/>
            <a:ext cx="2443163"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30524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p:txBody>
          <a:bodyPr/>
          <a:lstStyle/>
          <a:p>
            <a:r>
              <a:rPr lang="en-US" altLang="en-US" b="1" dirty="0" smtClean="0">
                <a:solidFill>
                  <a:srgbClr val="00B050"/>
                </a:solidFill>
              </a:rPr>
              <a:t>Preoperative preparation</a:t>
            </a:r>
            <a:endParaRPr lang="en-US" altLang="en-US" dirty="0" smtClean="0">
              <a:solidFill>
                <a:srgbClr val="00B050"/>
              </a:solidFill>
            </a:endParaRPr>
          </a:p>
        </p:txBody>
      </p:sp>
      <p:sp>
        <p:nvSpPr>
          <p:cNvPr id="206851" name="Rectangle 3"/>
          <p:cNvSpPr>
            <a:spLocks noGrp="1" noChangeArrowheads="1"/>
          </p:cNvSpPr>
          <p:nvPr>
            <p:ph type="body" idx="1"/>
          </p:nvPr>
        </p:nvSpPr>
        <p:spPr/>
        <p:txBody>
          <a:bodyPr/>
          <a:lstStyle/>
          <a:p>
            <a:r>
              <a:rPr lang="en-US" altLang="en-US" sz="2800" smtClean="0"/>
              <a:t>The following measures are recommended:</a:t>
            </a:r>
          </a:p>
          <a:p>
            <a:r>
              <a:rPr lang="en-US" altLang="en-US" sz="2800" smtClean="0"/>
              <a:t>Patient should be nursed in the head low position.</a:t>
            </a:r>
          </a:p>
          <a:p>
            <a:r>
              <a:rPr lang="en-US" altLang="en-US" sz="2800" smtClean="0"/>
              <a:t>Injection progesterone depot in oil 250-500 mg deep intramuscular.</a:t>
            </a:r>
          </a:p>
          <a:p>
            <a:r>
              <a:rPr lang="en-US" altLang="en-US" sz="2800" smtClean="0"/>
              <a:t>Tocolysis if indicated.</a:t>
            </a:r>
          </a:p>
          <a:p>
            <a:r>
              <a:rPr lang="en-US" altLang="en-US" sz="2800" smtClean="0"/>
              <a:t>Sedatives to allay anxiety.</a:t>
            </a:r>
          </a:p>
          <a:p>
            <a:r>
              <a:rPr lang="en-US" altLang="en-US" sz="2800" smtClean="0"/>
              <a:t>Injection atropine prior to surgery for os tightening</a:t>
            </a:r>
          </a:p>
        </p:txBody>
      </p:sp>
    </p:spTree>
    <p:extLst>
      <p:ext uri="{BB962C8B-B14F-4D97-AF65-F5344CB8AC3E}">
        <p14:creationId xmlns:p14="http://schemas.microsoft.com/office/powerpoint/2010/main" val="47404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noChangeArrowheads="1"/>
          </p:cNvSpPr>
          <p:nvPr>
            <p:ph type="title"/>
          </p:nvPr>
        </p:nvSpPr>
        <p:spPr>
          <a:xfrm>
            <a:off x="381000" y="0"/>
            <a:ext cx="5410200" cy="1295400"/>
          </a:xfrm>
        </p:spPr>
        <p:txBody>
          <a:bodyPr>
            <a:normAutofit fontScale="90000"/>
          </a:bodyPr>
          <a:lstStyle/>
          <a:p>
            <a:pPr eaLnBrk="1" hangingPunct="1"/>
            <a:r>
              <a:rPr lang="en-US" altLang="en-US" dirty="0" smtClean="0"/>
              <a:t>Normal Cervical Length </a:t>
            </a:r>
            <a:endParaRPr lang="ar-EG" altLang="en-US" dirty="0" smtClean="0"/>
          </a:p>
        </p:txBody>
      </p:sp>
      <p:pic>
        <p:nvPicPr>
          <p:cNvPr id="23654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914400"/>
            <a:ext cx="5791200" cy="5943600"/>
          </a:xfrm>
          <a:noFill/>
        </p:spPr>
      </p:pic>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715000" y="2514600"/>
            <a:ext cx="3188179" cy="2620963"/>
          </a:xfrm>
          <a:prstGeom prst="rect">
            <a:avLst/>
          </a:prstGeom>
          <a:noFill/>
        </p:spPr>
      </p:pic>
      <p:sp>
        <p:nvSpPr>
          <p:cNvPr id="5" name="TextBox 4"/>
          <p:cNvSpPr txBox="1"/>
          <p:nvPr/>
        </p:nvSpPr>
        <p:spPr>
          <a:xfrm>
            <a:off x="6248400" y="685800"/>
            <a:ext cx="2514600" cy="369332"/>
          </a:xfrm>
          <a:prstGeom prst="rect">
            <a:avLst/>
          </a:prstGeom>
          <a:noFill/>
        </p:spPr>
        <p:txBody>
          <a:bodyPr wrap="square" rtlCol="0">
            <a:spAutoFit/>
          </a:bodyPr>
          <a:lstStyle/>
          <a:p>
            <a:r>
              <a:rPr lang="en-US" altLang="en-US" b="1" dirty="0" smtClean="0"/>
              <a:t>Calculate Funneling</a:t>
            </a:r>
            <a:r>
              <a:rPr lang="en-US" altLang="en-US" dirty="0" smtClean="0"/>
              <a:t> </a:t>
            </a:r>
            <a:endParaRPr lang="en-US" dirty="0"/>
          </a:p>
        </p:txBody>
      </p:sp>
    </p:spTree>
    <p:extLst>
      <p:ext uri="{BB962C8B-B14F-4D97-AF65-F5344CB8AC3E}">
        <p14:creationId xmlns:p14="http://schemas.microsoft.com/office/powerpoint/2010/main" val="12093403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r>
              <a:rPr lang="en-US" altLang="en-US" b="1" dirty="0" smtClean="0">
                <a:solidFill>
                  <a:srgbClr val="00B050"/>
                </a:solidFill>
              </a:rPr>
              <a:t>Postoperative management</a:t>
            </a:r>
          </a:p>
        </p:txBody>
      </p:sp>
      <p:sp>
        <p:nvSpPr>
          <p:cNvPr id="207875" name="Rectangle 3"/>
          <p:cNvSpPr>
            <a:spLocks noGrp="1" noChangeArrowheads="1"/>
          </p:cNvSpPr>
          <p:nvPr>
            <p:ph type="body" idx="1"/>
          </p:nvPr>
        </p:nvSpPr>
        <p:spPr/>
        <p:txBody>
          <a:bodyPr/>
          <a:lstStyle/>
          <a:p>
            <a:pPr>
              <a:lnSpc>
                <a:spcPct val="90000"/>
              </a:lnSpc>
            </a:pPr>
            <a:r>
              <a:rPr lang="en-US" altLang="en-US" sz="2400" smtClean="0"/>
              <a:t>The following routine is advised:</a:t>
            </a:r>
          </a:p>
          <a:p>
            <a:pPr>
              <a:lnSpc>
                <a:spcPct val="90000"/>
              </a:lnSpc>
            </a:pPr>
            <a:r>
              <a:rPr lang="en-US" altLang="en-US" sz="2400" smtClean="0"/>
              <a:t>Total bed rest for 24-48 hours.</a:t>
            </a:r>
          </a:p>
          <a:p>
            <a:pPr>
              <a:lnSpc>
                <a:spcPct val="90000"/>
              </a:lnSpc>
            </a:pPr>
            <a:r>
              <a:rPr lang="en-US" altLang="en-US" sz="2400" smtClean="0"/>
              <a:t>Sedatives like injection pentazocine 15 mg IM every 8 hours on the first day.</a:t>
            </a:r>
          </a:p>
          <a:p>
            <a:pPr>
              <a:lnSpc>
                <a:spcPct val="90000"/>
              </a:lnSpc>
            </a:pPr>
            <a:r>
              <a:rPr lang="en-US" altLang="en-US" sz="2400" smtClean="0"/>
              <a:t>Oral analgesics if necessary from day 2 onwards.</a:t>
            </a:r>
          </a:p>
          <a:p>
            <a:pPr>
              <a:lnSpc>
                <a:spcPct val="90000"/>
              </a:lnSpc>
            </a:pPr>
            <a:r>
              <a:rPr lang="en-US" altLang="en-US" sz="2400" smtClean="0"/>
              <a:t>Tocolytics for 48 hours: Injection terbutaline SC every 8 hours for first day, followed by oral terbutaline 8 hourly—to be tapered off in the next few days.</a:t>
            </a:r>
          </a:p>
          <a:p>
            <a:pPr>
              <a:lnSpc>
                <a:spcPct val="90000"/>
              </a:lnSpc>
            </a:pPr>
            <a:r>
              <a:rPr lang="en-US" altLang="en-US" sz="2400" smtClean="0"/>
              <a:t>Antibiotics for 5 days.</a:t>
            </a:r>
          </a:p>
          <a:p>
            <a:pPr>
              <a:lnSpc>
                <a:spcPct val="90000"/>
              </a:lnSpc>
            </a:pPr>
            <a:r>
              <a:rPr lang="en-US" altLang="en-US" sz="2400" smtClean="0"/>
              <a:t>The cerclage suture is removed at 37 weeks/when labour begins</a:t>
            </a:r>
          </a:p>
        </p:txBody>
      </p:sp>
    </p:spTree>
    <p:extLst>
      <p:ext uri="{BB962C8B-B14F-4D97-AF65-F5344CB8AC3E}">
        <p14:creationId xmlns:p14="http://schemas.microsoft.com/office/powerpoint/2010/main" val="14876036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Title 1"/>
          <p:cNvSpPr>
            <a:spLocks noGrp="1"/>
          </p:cNvSpPr>
          <p:nvPr>
            <p:ph type="title"/>
          </p:nvPr>
        </p:nvSpPr>
        <p:spPr/>
        <p:txBody>
          <a:bodyPr/>
          <a:lstStyle/>
          <a:p>
            <a:r>
              <a:rPr lang="en-US" dirty="0" smtClean="0">
                <a:solidFill>
                  <a:srgbClr val="00B050"/>
                </a:solidFill>
              </a:rPr>
              <a:t>Conclusion</a:t>
            </a:r>
          </a:p>
        </p:txBody>
      </p:sp>
      <p:sp>
        <p:nvSpPr>
          <p:cNvPr id="385027" name="Content Placeholder 2"/>
          <p:cNvSpPr>
            <a:spLocks noGrp="1"/>
          </p:cNvSpPr>
          <p:nvPr>
            <p:ph idx="1"/>
          </p:nvPr>
        </p:nvSpPr>
        <p:spPr/>
        <p:txBody>
          <a:bodyPr>
            <a:normAutofit fontScale="92500"/>
          </a:bodyPr>
          <a:lstStyle/>
          <a:p>
            <a:pPr>
              <a:defRPr/>
            </a:pPr>
            <a:r>
              <a:rPr lang="en-US" dirty="0" smtClean="0">
                <a:solidFill>
                  <a:srgbClr val="00B050"/>
                </a:solidFill>
              </a:rPr>
              <a:t>More </a:t>
            </a:r>
            <a:r>
              <a:rPr lang="en-US" dirty="0">
                <a:solidFill>
                  <a:srgbClr val="00B050"/>
                </a:solidFill>
              </a:rPr>
              <a:t>than 60 years after the first </a:t>
            </a:r>
            <a:r>
              <a:rPr lang="en-US" dirty="0" err="1" smtClean="0">
                <a:solidFill>
                  <a:srgbClr val="00B050"/>
                </a:solidFill>
              </a:rPr>
              <a:t>cerclage</a:t>
            </a:r>
            <a:r>
              <a:rPr lang="en-US" dirty="0" smtClean="0">
                <a:solidFill>
                  <a:srgbClr val="00B050"/>
                </a:solidFill>
              </a:rPr>
              <a:t> in </a:t>
            </a:r>
            <a:r>
              <a:rPr lang="en-US" dirty="0">
                <a:solidFill>
                  <a:srgbClr val="00B050"/>
                </a:solidFill>
              </a:rPr>
              <a:t>pregnancy was performed</a:t>
            </a:r>
            <a:r>
              <a:rPr lang="en-US" dirty="0" smtClean="0">
                <a:solidFill>
                  <a:srgbClr val="00B050"/>
                </a:solidFill>
              </a:rPr>
              <a:t>,</a:t>
            </a:r>
          </a:p>
          <a:p>
            <a:pPr>
              <a:defRPr/>
            </a:pPr>
            <a:r>
              <a:rPr lang="en-US" dirty="0" smtClean="0">
                <a:solidFill>
                  <a:srgbClr val="00B050"/>
                </a:solidFill>
              </a:rPr>
              <a:t>There still </a:t>
            </a:r>
            <a:r>
              <a:rPr lang="en-US" dirty="0">
                <a:solidFill>
                  <a:srgbClr val="00B050"/>
                </a:solidFill>
              </a:rPr>
              <a:t>are not any grade A </a:t>
            </a:r>
            <a:r>
              <a:rPr lang="en-US" dirty="0" smtClean="0">
                <a:solidFill>
                  <a:srgbClr val="00B050"/>
                </a:solidFill>
              </a:rPr>
              <a:t>recommendations </a:t>
            </a:r>
            <a:r>
              <a:rPr lang="en-US" dirty="0">
                <a:solidFill>
                  <a:srgbClr val="00B050"/>
                </a:solidFill>
              </a:rPr>
              <a:t>or any level of certainty high </a:t>
            </a:r>
            <a:r>
              <a:rPr lang="en-US" dirty="0" smtClean="0">
                <a:solidFill>
                  <a:srgbClr val="00B050"/>
                </a:solidFill>
              </a:rPr>
              <a:t>evidence </a:t>
            </a:r>
            <a:r>
              <a:rPr lang="en-US" dirty="0">
                <a:solidFill>
                  <a:srgbClr val="00B050"/>
                </a:solidFill>
              </a:rPr>
              <a:t>as to how the procedure should </a:t>
            </a:r>
            <a:r>
              <a:rPr lang="en-US" dirty="0" smtClean="0">
                <a:solidFill>
                  <a:srgbClr val="00B050"/>
                </a:solidFill>
              </a:rPr>
              <a:t>be</a:t>
            </a:r>
            <a:r>
              <a:rPr lang="en-US" dirty="0">
                <a:solidFill>
                  <a:srgbClr val="00B050"/>
                </a:solidFill>
              </a:rPr>
              <a:t> optimally performed </a:t>
            </a:r>
            <a:endParaRPr lang="en-US" dirty="0" smtClean="0">
              <a:solidFill>
                <a:srgbClr val="00B050"/>
              </a:solidFill>
            </a:endParaRPr>
          </a:p>
          <a:p>
            <a:pPr>
              <a:defRPr/>
            </a:pPr>
            <a:r>
              <a:rPr lang="en-US" dirty="0" smtClean="0">
                <a:solidFill>
                  <a:srgbClr val="00B050"/>
                </a:solidFill>
              </a:rPr>
              <a:t>In </a:t>
            </a:r>
            <a:r>
              <a:rPr lang="en-US" dirty="0" err="1">
                <a:solidFill>
                  <a:srgbClr val="00B050"/>
                </a:solidFill>
              </a:rPr>
              <a:t>fact,for</a:t>
            </a:r>
            <a:r>
              <a:rPr lang="en-US" dirty="0">
                <a:solidFill>
                  <a:srgbClr val="00B050"/>
                </a:solidFill>
              </a:rPr>
              <a:t> certain aspects, such as </a:t>
            </a:r>
            <a:r>
              <a:rPr lang="en-US" dirty="0" smtClean="0">
                <a:solidFill>
                  <a:srgbClr val="00B050"/>
                </a:solidFill>
              </a:rPr>
              <a:t>intraoperative vaginal </a:t>
            </a:r>
            <a:r>
              <a:rPr lang="en-US" dirty="0">
                <a:solidFill>
                  <a:srgbClr val="00B050"/>
                </a:solidFill>
              </a:rPr>
              <a:t>cleansing preparations, we </a:t>
            </a:r>
            <a:r>
              <a:rPr lang="en-US" dirty="0" smtClean="0">
                <a:solidFill>
                  <a:srgbClr val="00B050"/>
                </a:solidFill>
              </a:rPr>
              <a:t>could not </a:t>
            </a:r>
            <a:r>
              <a:rPr lang="en-US" dirty="0">
                <a:solidFill>
                  <a:srgbClr val="00B050"/>
                </a:solidFill>
              </a:rPr>
              <a:t>locate any controlled data </a:t>
            </a:r>
            <a:r>
              <a:rPr lang="en-US" dirty="0" smtClean="0">
                <a:solidFill>
                  <a:srgbClr val="00B050"/>
                </a:solidFill>
              </a:rPr>
              <a:t>evaluating their </a:t>
            </a:r>
            <a:r>
              <a:rPr lang="en-US" dirty="0">
                <a:solidFill>
                  <a:srgbClr val="00B050"/>
                </a:solidFill>
              </a:rPr>
              <a:t>effectiveness.</a:t>
            </a:r>
            <a:endParaRPr lang="en-US" dirty="0" smtClean="0">
              <a:solidFill>
                <a:srgbClr val="00B050"/>
              </a:solidFill>
            </a:endParaRPr>
          </a:p>
        </p:txBody>
      </p:sp>
    </p:spTree>
    <p:extLst>
      <p:ext uri="{BB962C8B-B14F-4D97-AF65-F5344CB8AC3E}">
        <p14:creationId xmlns:p14="http://schemas.microsoft.com/office/powerpoint/2010/main" val="16216730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615275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839200" cy="1143000"/>
          </a:xfrm>
        </p:spPr>
        <p:txBody>
          <a:bodyPr>
            <a:normAutofit fontScale="90000"/>
          </a:bodyPr>
          <a:lstStyle/>
          <a:p>
            <a:r>
              <a:rPr lang="en-US" sz="3100" b="1" dirty="0" smtClean="0"/>
              <a:t/>
            </a:r>
            <a:br>
              <a:rPr lang="en-US" sz="3100" b="1" dirty="0" smtClean="0"/>
            </a:br>
            <a:r>
              <a:rPr lang="en-US" sz="3100" b="1" dirty="0" smtClean="0"/>
              <a:t>No</a:t>
            </a:r>
            <a:r>
              <a:rPr lang="en-US" sz="3100" b="1" dirty="0"/>
              <a:t>. 373-Cervical Insufficiency and Cervical </a:t>
            </a:r>
            <a:r>
              <a:rPr lang="en-US" sz="3100" b="1" dirty="0" err="1" smtClean="0"/>
              <a:t>Cerclage</a:t>
            </a:r>
            <a:r>
              <a:rPr lang="en-US" sz="3100" b="1" dirty="0" smtClean="0"/>
              <a:t/>
            </a:r>
            <a:br>
              <a:rPr lang="en-US" sz="3100" b="1" dirty="0" smtClean="0"/>
            </a:br>
            <a:r>
              <a:rPr lang="en-US" sz="3100" dirty="0"/>
              <a:t>The Society of Obstetricians and </a:t>
            </a:r>
            <a:r>
              <a:rPr lang="en-US" sz="3100" dirty="0" err="1"/>
              <a:t>Gynaecologists</a:t>
            </a:r>
            <a:r>
              <a:rPr lang="en-US" sz="3100" dirty="0"/>
              <a:t> of </a:t>
            </a:r>
            <a:r>
              <a:rPr lang="en-US" sz="3100" dirty="0" smtClean="0"/>
              <a:t>Canada</a:t>
            </a:r>
            <a:br>
              <a:rPr lang="en-US" sz="3100" dirty="0" smtClean="0"/>
            </a:br>
            <a:r>
              <a:rPr lang="en-US" sz="2000" dirty="0"/>
              <a:t>No. 373, February 2019 (Replaces No. 301, December 2013)</a:t>
            </a:r>
            <a:r>
              <a:rPr lang="en-US" sz="2000" b="1" dirty="0"/>
              <a:t/>
            </a:r>
            <a:br>
              <a:rPr lang="en-US" sz="2000" b="1" dirty="0"/>
            </a:br>
            <a:endParaRPr lang="en-US" dirty="0"/>
          </a:p>
        </p:txBody>
      </p:sp>
      <p:sp>
        <p:nvSpPr>
          <p:cNvPr id="3" name="Content Placeholder 2"/>
          <p:cNvSpPr>
            <a:spLocks noGrp="1"/>
          </p:cNvSpPr>
          <p:nvPr>
            <p:ph idx="1"/>
          </p:nvPr>
        </p:nvSpPr>
        <p:spPr>
          <a:xfrm>
            <a:off x="152400" y="990600"/>
            <a:ext cx="8839200" cy="5715000"/>
          </a:xfrm>
        </p:spPr>
        <p:txBody>
          <a:bodyPr>
            <a:normAutofit fontScale="40000" lnSpcReduction="20000"/>
          </a:bodyPr>
          <a:lstStyle/>
          <a:p>
            <a:r>
              <a:rPr lang="en-US" b="1" dirty="0"/>
              <a:t>Recommendations</a:t>
            </a:r>
          </a:p>
          <a:p>
            <a:r>
              <a:rPr lang="en-US" dirty="0"/>
              <a:t>1Women who are pregnant or planning pregnancy should be evaluated for risk factors for cervical insufficiency. A thorough medical history at initial evaluation may alert clinicians to risk factors in a first or index pregnancy (III-B).</a:t>
            </a:r>
          </a:p>
          <a:p>
            <a:r>
              <a:rPr lang="en-US" dirty="0"/>
              <a:t>2Detailed evaluation of risk factors should be undertaken in women following a mid-trimester pregnancy loss or early premature delivery, or in cases where such complications have occurred in a preceding pregnancy (III-B).</a:t>
            </a:r>
          </a:p>
          <a:p>
            <a:r>
              <a:rPr lang="en-US" dirty="0"/>
              <a:t>3In women with a history of cervical insufficiency, urinalysis for culture and sensitivity and vaginal cultures for bacterial </a:t>
            </a:r>
            <a:r>
              <a:rPr lang="en-US" dirty="0" err="1"/>
              <a:t>vaginosis</a:t>
            </a:r>
            <a:r>
              <a:rPr lang="en-US" dirty="0"/>
              <a:t> should be taken at the first obstetric visit and any infections so found should be treated (I-A).</a:t>
            </a:r>
          </a:p>
          <a:p>
            <a:r>
              <a:rPr lang="en-US" dirty="0"/>
              <a:t>4Women with a history of 3 or more second trimester pregnancy losses or extreme premature deliveries, in whom no specific cause other than potential cervical insufficiency is identified, should be offered elective </a:t>
            </a:r>
            <a:r>
              <a:rPr lang="en-US" dirty="0" err="1"/>
              <a:t>cerclage</a:t>
            </a:r>
            <a:r>
              <a:rPr lang="en-US" dirty="0"/>
              <a:t> at 12 to 14 weeks of gestation (I-A).</a:t>
            </a:r>
          </a:p>
          <a:p>
            <a:r>
              <a:rPr lang="en-US" dirty="0"/>
              <a:t>5In women with a classic history of cervical insufficiency in whom prior vaginal cervical </a:t>
            </a:r>
            <a:r>
              <a:rPr lang="en-US" dirty="0" err="1"/>
              <a:t>cerclage</a:t>
            </a:r>
            <a:r>
              <a:rPr lang="en-US" dirty="0"/>
              <a:t> has been unsuccessful, abdominal </a:t>
            </a:r>
            <a:r>
              <a:rPr lang="en-US" dirty="0" err="1"/>
              <a:t>cerclage</a:t>
            </a:r>
            <a:r>
              <a:rPr lang="en-US" dirty="0"/>
              <a:t> can be considered in the absence of additional mitigating factors (II-3C).</a:t>
            </a:r>
          </a:p>
          <a:p>
            <a:r>
              <a:rPr lang="en-US" dirty="0"/>
              <a:t>6Women who have undergone </a:t>
            </a:r>
            <a:r>
              <a:rPr lang="en-US" dirty="0" err="1"/>
              <a:t>trachelectomy</a:t>
            </a:r>
            <a:r>
              <a:rPr lang="en-US" dirty="0"/>
              <a:t> should have abdominal </a:t>
            </a:r>
            <a:r>
              <a:rPr lang="en-US" dirty="0" err="1"/>
              <a:t>cerclage</a:t>
            </a:r>
            <a:r>
              <a:rPr lang="en-US" dirty="0"/>
              <a:t> placement (II-3C).</a:t>
            </a:r>
          </a:p>
          <a:p>
            <a:r>
              <a:rPr lang="en-US" dirty="0"/>
              <a:t>7Emergency </a:t>
            </a:r>
            <a:r>
              <a:rPr lang="en-US" dirty="0" err="1"/>
              <a:t>cerclage</a:t>
            </a:r>
            <a:r>
              <a:rPr lang="en-US" dirty="0"/>
              <a:t> may be considered in women in whom the cervix has dilated to &lt;4 cm without contractions before 24 weeks of gestation (II-3C).</a:t>
            </a:r>
          </a:p>
          <a:p>
            <a:r>
              <a:rPr lang="en-US" dirty="0"/>
              <a:t>8Women in whom </a:t>
            </a:r>
            <a:r>
              <a:rPr lang="en-US" dirty="0" err="1"/>
              <a:t>cerclage</a:t>
            </a:r>
            <a:r>
              <a:rPr lang="en-US" dirty="0"/>
              <a:t> is not considered or justified, but whose history suggests a risk for cervical insufficiency (1 or 2 prior mid-trimester losses or extreme premature deliveries), should be offered serial cervical length assessment by ultrasound (II-2B).</a:t>
            </a:r>
          </a:p>
          <a:p>
            <a:r>
              <a:rPr lang="en-US" dirty="0"/>
              <a:t>9Cerclage should be considered in singleton pregnancies in women with a history of spontaneous preterm birth or possible cervical insufficiency if the cervical length is ≤25 mm before 24 weeks of gestation (I-A).</a:t>
            </a:r>
          </a:p>
          <a:p>
            <a:r>
              <a:rPr lang="en-US" dirty="0"/>
              <a:t>10There is no benefit to </a:t>
            </a:r>
            <a:r>
              <a:rPr lang="en-US" dirty="0" err="1"/>
              <a:t>cerclage</a:t>
            </a:r>
            <a:r>
              <a:rPr lang="en-US" dirty="0"/>
              <a:t> in a woman with an incidental finding of a short cervix by ultrasound examination but no prior risk factors for preterm birth (II-1D).</a:t>
            </a:r>
          </a:p>
          <a:p>
            <a:r>
              <a:rPr lang="en-US" dirty="0"/>
              <a:t>11Present data do not support the use of elective </a:t>
            </a:r>
            <a:r>
              <a:rPr lang="en-US" dirty="0" err="1"/>
              <a:t>cerclage</a:t>
            </a:r>
            <a:r>
              <a:rPr lang="en-US" dirty="0"/>
              <a:t> in multiple gestations even when there is a history of preterm birth; therefore, this should be avoided (I-D).</a:t>
            </a:r>
          </a:p>
          <a:p>
            <a:r>
              <a:rPr lang="en-US" dirty="0"/>
              <a:t>12The literature does not support the insertion of </a:t>
            </a:r>
            <a:r>
              <a:rPr lang="en-US" dirty="0" err="1"/>
              <a:t>cerclage</a:t>
            </a:r>
            <a:r>
              <a:rPr lang="en-US" dirty="0"/>
              <a:t> in multiple gestations on the basis of cervical length (II-1D).</a:t>
            </a:r>
          </a:p>
          <a:p>
            <a:r>
              <a:rPr lang="en-US" dirty="0"/>
              <a:t>13Placement of a </a:t>
            </a:r>
            <a:r>
              <a:rPr lang="en-US" dirty="0" err="1"/>
              <a:t>cerclage</a:t>
            </a:r>
            <a:r>
              <a:rPr lang="en-US" dirty="0"/>
              <a:t> in twins for ultrasound detected short cervix (&lt;25 mm) might increase the risk of preterm birth (II-1D).</a:t>
            </a:r>
          </a:p>
          <a:p>
            <a:r>
              <a:rPr lang="en-US" dirty="0"/>
              <a:t>14Emergency or rescue </a:t>
            </a:r>
            <a:r>
              <a:rPr lang="en-US" dirty="0" err="1"/>
              <a:t>cerclage</a:t>
            </a:r>
            <a:r>
              <a:rPr lang="en-US" dirty="0"/>
              <a:t> should be considered in twins where the cervix is dilated (&gt;1 cm) prior to viability (II-2 B).</a:t>
            </a:r>
          </a:p>
          <a:p>
            <a:endParaRPr lang="en-US" dirty="0"/>
          </a:p>
        </p:txBody>
      </p:sp>
    </p:spTree>
    <p:extLst>
      <p:ext uri="{BB962C8B-B14F-4D97-AF65-F5344CB8AC3E}">
        <p14:creationId xmlns:p14="http://schemas.microsoft.com/office/powerpoint/2010/main" val="8208858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
            </a:r>
            <a:br>
              <a:rPr lang="en-US" sz="2400" b="1" dirty="0" smtClean="0"/>
            </a:br>
            <a:r>
              <a:rPr lang="en-US" sz="2400" b="1" dirty="0" smtClean="0"/>
              <a:t>Practice </a:t>
            </a:r>
            <a:r>
              <a:rPr lang="en-US" sz="2400" b="1" dirty="0"/>
              <a:t>Bulletin No. 142</a:t>
            </a:r>
            <a:br>
              <a:rPr lang="en-US" sz="2400" b="1" dirty="0"/>
            </a:br>
            <a:r>
              <a:rPr lang="en-US" sz="2400" b="1" dirty="0" err="1"/>
              <a:t>Cerclage</a:t>
            </a:r>
            <a:r>
              <a:rPr lang="en-US" sz="2400" b="1" dirty="0"/>
              <a:t> for the Management of Cervical Insufficiency</a:t>
            </a:r>
            <a:br>
              <a:rPr lang="en-US" sz="2400" b="1" dirty="0"/>
            </a:br>
            <a:r>
              <a:rPr lang="en-US" sz="2400" dirty="0"/>
              <a:t>Obstetrics &amp; Gynecology: February 2014</a:t>
            </a:r>
            <a:br>
              <a:rPr lang="en-US" sz="2400" dirty="0"/>
            </a:br>
            <a:endParaRPr lang="en-US" sz="2400" dirty="0"/>
          </a:p>
        </p:txBody>
      </p:sp>
      <p:sp>
        <p:nvSpPr>
          <p:cNvPr id="3" name="Content Placeholder 2"/>
          <p:cNvSpPr>
            <a:spLocks noGrp="1"/>
          </p:cNvSpPr>
          <p:nvPr>
            <p:ph idx="1"/>
          </p:nvPr>
        </p:nvSpPr>
        <p:spPr/>
        <p:txBody>
          <a:bodyPr>
            <a:normAutofit fontScale="70000" lnSpcReduction="20000"/>
          </a:bodyPr>
          <a:lstStyle/>
          <a:p>
            <a:r>
              <a:rPr lang="en-US" dirty="0"/>
              <a:t>New guidance from the American College of Obstetricians and </a:t>
            </a:r>
            <a:r>
              <a:rPr lang="en-US" dirty="0" err="1"/>
              <a:t>Gynecologistsoutlines</a:t>
            </a:r>
            <a:r>
              <a:rPr lang="en-US" dirty="0"/>
              <a:t> which women may be candidates for cervical </a:t>
            </a:r>
            <a:r>
              <a:rPr lang="en-US" dirty="0" err="1"/>
              <a:t>cerclage</a:t>
            </a:r>
            <a:r>
              <a:rPr lang="en-US" dirty="0"/>
              <a:t> to lower </a:t>
            </a:r>
            <a:r>
              <a:rPr lang="en-US" dirty="0" err="1"/>
              <a:t>therisk</a:t>
            </a:r>
            <a:r>
              <a:rPr lang="en-US" dirty="0"/>
              <a:t> for preterm </a:t>
            </a:r>
            <a:r>
              <a:rPr lang="en-US" dirty="0" err="1"/>
              <a:t>birth.The</a:t>
            </a:r>
            <a:r>
              <a:rPr lang="en-US" dirty="0"/>
              <a:t> procedure may be indicated in the second trimester in women </a:t>
            </a:r>
            <a:r>
              <a:rPr lang="en-US" dirty="0" err="1"/>
              <a:t>withsingleton</a:t>
            </a:r>
            <a:r>
              <a:rPr lang="en-US" dirty="0"/>
              <a:t> pregnancies who:* Have a history of second-trimester pregnancy loss associated </a:t>
            </a:r>
            <a:r>
              <a:rPr lang="en-US" dirty="0" err="1"/>
              <a:t>withpainless</a:t>
            </a:r>
            <a:r>
              <a:rPr lang="en-US" dirty="0"/>
              <a:t> cervical dilation without labor or placental abruption;* Have had </a:t>
            </a:r>
            <a:r>
              <a:rPr lang="en-US" dirty="0" err="1"/>
              <a:t>cerclage</a:t>
            </a:r>
            <a:r>
              <a:rPr lang="en-US" dirty="0"/>
              <a:t> in a previous pregnancy due to painless dilation;* Currently have painless cervical dilation;* Previously had a spontaneous preterm birth before 34 weeks and, </a:t>
            </a:r>
            <a:r>
              <a:rPr lang="en-US" dirty="0" err="1"/>
              <a:t>inthe</a:t>
            </a:r>
            <a:r>
              <a:rPr lang="en-US" dirty="0"/>
              <a:t> current pregnancy, have a cervical length under 25 mm before 24 </a:t>
            </a:r>
            <a:r>
              <a:rPr lang="en-US" dirty="0" err="1"/>
              <a:t>weeks'gestation.On</a:t>
            </a:r>
            <a:r>
              <a:rPr lang="en-US" dirty="0"/>
              <a:t> the other hand, </a:t>
            </a:r>
            <a:r>
              <a:rPr lang="en-US" dirty="0" err="1"/>
              <a:t>cerclage</a:t>
            </a:r>
            <a:r>
              <a:rPr lang="en-US" dirty="0"/>
              <a:t> is not recommended for women with short </a:t>
            </a:r>
            <a:r>
              <a:rPr lang="en-US" dirty="0" err="1"/>
              <a:t>cervicallength</a:t>
            </a:r>
            <a:r>
              <a:rPr lang="en-US" dirty="0"/>
              <a:t> in the second trimester without a history of preterm </a:t>
            </a:r>
            <a:r>
              <a:rPr lang="en-US" dirty="0" err="1"/>
              <a:t>birth.The</a:t>
            </a:r>
            <a:r>
              <a:rPr lang="en-US" dirty="0"/>
              <a:t> authors note that complications associated with </a:t>
            </a:r>
            <a:r>
              <a:rPr lang="en-US" dirty="0" err="1"/>
              <a:t>cerclage</a:t>
            </a:r>
            <a:r>
              <a:rPr lang="en-US" dirty="0"/>
              <a:t>, </a:t>
            </a:r>
            <a:r>
              <a:rPr lang="en-US" dirty="0" err="1"/>
              <a:t>whileinfrequent</a:t>
            </a:r>
            <a:r>
              <a:rPr lang="en-US" dirty="0"/>
              <a:t>, may include rupture of membranes, </a:t>
            </a:r>
            <a:r>
              <a:rPr lang="en-US" dirty="0" err="1"/>
              <a:t>chorioamnionitis</a:t>
            </a:r>
            <a:r>
              <a:rPr lang="en-US" dirty="0"/>
              <a:t>, and </a:t>
            </a:r>
            <a:r>
              <a:rPr lang="en-US" dirty="0" err="1"/>
              <a:t>cervicallacerations</a:t>
            </a:r>
            <a:endParaRPr lang="en-US" dirty="0"/>
          </a:p>
        </p:txBody>
      </p:sp>
    </p:spTree>
    <p:extLst>
      <p:ext uri="{BB962C8B-B14F-4D97-AF65-F5344CB8AC3E}">
        <p14:creationId xmlns:p14="http://schemas.microsoft.com/office/powerpoint/2010/main" val="16901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r>
              <a:rPr lang="en-US" sz="2200" b="1" dirty="0" smtClean="0"/>
              <a:t/>
            </a:r>
            <a:br>
              <a:rPr lang="en-US" sz="2200" b="1" dirty="0" smtClean="0"/>
            </a:br>
            <a:r>
              <a:rPr lang="en-US" sz="2200" b="1" dirty="0"/>
              <a:t/>
            </a:r>
            <a:br>
              <a:rPr lang="en-US" sz="2200" b="1" dirty="0"/>
            </a:br>
            <a:r>
              <a:rPr lang="en-US" sz="2200" b="1" dirty="0" smtClean="0"/>
              <a:t/>
            </a:r>
            <a:br>
              <a:rPr lang="en-US" sz="2200" b="1" dirty="0" smtClean="0"/>
            </a:br>
            <a:r>
              <a:rPr lang="en-US" sz="2200" b="1" dirty="0" smtClean="0"/>
              <a:t>Preterm </a:t>
            </a:r>
            <a:r>
              <a:rPr lang="en-US" sz="2200" b="1" dirty="0" err="1"/>
              <a:t>labour</a:t>
            </a:r>
            <a:r>
              <a:rPr lang="en-US" sz="2200" b="1" dirty="0"/>
              <a:t> and birth</a:t>
            </a:r>
            <a:br>
              <a:rPr lang="en-US" sz="2200" b="1" dirty="0"/>
            </a:br>
            <a:r>
              <a:rPr lang="en-US" sz="2200" dirty="0"/>
              <a:t>NICE guideline [NG25] Published date: November 2015 Last updated: </a:t>
            </a:r>
            <a:r>
              <a:rPr lang="en-US" sz="2200" dirty="0" smtClean="0"/>
              <a:t/>
            </a:r>
            <a:br>
              <a:rPr lang="en-US" sz="2200" dirty="0" smtClean="0"/>
            </a:br>
            <a:r>
              <a:rPr lang="en-US" sz="2200" dirty="0" smtClean="0"/>
              <a:t>August </a:t>
            </a:r>
            <a:r>
              <a:rPr lang="en-US" sz="2200" dirty="0"/>
              <a:t>2019</a:t>
            </a:r>
            <a:r>
              <a:rPr lang="en-US" dirty="0"/>
              <a:t> </a:t>
            </a:r>
            <a:br>
              <a:rPr lang="en-US" dirty="0"/>
            </a:br>
            <a:endParaRPr lang="en-US" dirty="0"/>
          </a:p>
        </p:txBody>
      </p:sp>
      <p:sp>
        <p:nvSpPr>
          <p:cNvPr id="3" name="Content Placeholder 2"/>
          <p:cNvSpPr>
            <a:spLocks noGrp="1"/>
          </p:cNvSpPr>
          <p:nvPr>
            <p:ph idx="1"/>
          </p:nvPr>
        </p:nvSpPr>
        <p:spPr>
          <a:xfrm>
            <a:off x="381000" y="1600200"/>
            <a:ext cx="8534400" cy="5105400"/>
          </a:xfrm>
        </p:spPr>
        <p:txBody>
          <a:bodyPr>
            <a:normAutofit fontScale="47500" lnSpcReduction="20000"/>
          </a:bodyPr>
          <a:lstStyle/>
          <a:p>
            <a:r>
              <a:rPr lang="en-US" b="1" dirty="0"/>
              <a:t>1.2 Prophylactic vaginal progesterone and prophylactic cervical </a:t>
            </a:r>
            <a:r>
              <a:rPr lang="en-US" b="1" dirty="0" err="1"/>
              <a:t>cerclage</a:t>
            </a:r>
            <a:endParaRPr lang="en-US" b="1" dirty="0"/>
          </a:p>
          <a:p>
            <a:r>
              <a:rPr lang="en-US" dirty="0"/>
              <a:t>1.2.1 Offer a choice of prophylactic vaginal progesterone</a:t>
            </a:r>
            <a:r>
              <a:rPr lang="en-US" baseline="30000" dirty="0"/>
              <a:t>[</a:t>
            </a:r>
            <a:r>
              <a:rPr lang="en-US" baseline="30000" dirty="0">
                <a:hlinkClick r:id="rId2"/>
              </a:rPr>
              <a:t>1</a:t>
            </a:r>
            <a:r>
              <a:rPr lang="en-US" baseline="30000" dirty="0"/>
              <a:t>]</a:t>
            </a:r>
            <a:r>
              <a:rPr lang="en-US" dirty="0"/>
              <a:t> or prophylactic cervical </a:t>
            </a:r>
            <a:r>
              <a:rPr lang="en-US" dirty="0" err="1"/>
              <a:t>cerclage</a:t>
            </a:r>
            <a:r>
              <a:rPr lang="en-US" dirty="0"/>
              <a:t> to women who have both:</a:t>
            </a:r>
          </a:p>
          <a:p>
            <a:r>
              <a:rPr lang="en-US" dirty="0"/>
              <a:t>a history of spontaneous preterm birth (up to 34</a:t>
            </a:r>
            <a:r>
              <a:rPr lang="en-US" baseline="30000" dirty="0"/>
              <a:t>+0</a:t>
            </a:r>
            <a:r>
              <a:rPr lang="en-US" dirty="0"/>
              <a:t> weeks of pregnancy) or mid-trimester loss (from 16</a:t>
            </a:r>
            <a:r>
              <a:rPr lang="en-US" baseline="30000" dirty="0"/>
              <a:t>+0</a:t>
            </a:r>
            <a:r>
              <a:rPr lang="en-US" dirty="0"/>
              <a:t> weeks of pregnancy onwards) </a:t>
            </a:r>
            <a:r>
              <a:rPr lang="en-US" b="1" dirty="0"/>
              <a:t>and</a:t>
            </a:r>
            <a:endParaRPr lang="en-US" dirty="0"/>
          </a:p>
          <a:p>
            <a:r>
              <a:rPr lang="en-US" dirty="0"/>
              <a:t>results from a </a:t>
            </a:r>
            <a:r>
              <a:rPr lang="en-US" dirty="0" err="1"/>
              <a:t>transvaginal</a:t>
            </a:r>
            <a:r>
              <a:rPr lang="en-US" dirty="0"/>
              <a:t> ultrasound scan carried out between 16</a:t>
            </a:r>
            <a:r>
              <a:rPr lang="en-US" baseline="30000" dirty="0"/>
              <a:t>+0</a:t>
            </a:r>
            <a:r>
              <a:rPr lang="en-US" dirty="0"/>
              <a:t> and 24</a:t>
            </a:r>
            <a:r>
              <a:rPr lang="en-US" baseline="30000" dirty="0"/>
              <a:t>+0</a:t>
            </a:r>
            <a:r>
              <a:rPr lang="en-US" dirty="0"/>
              <a:t> weeks of pregnancy that show a cervical length of 25 mm or less. </a:t>
            </a:r>
            <a:br>
              <a:rPr lang="en-US" dirty="0"/>
            </a:br>
            <a:r>
              <a:rPr lang="en-US" dirty="0"/>
              <a:t/>
            </a:r>
            <a:br>
              <a:rPr lang="en-US" dirty="0"/>
            </a:br>
            <a:r>
              <a:rPr lang="en-US" dirty="0"/>
              <a:t>Discuss the risks and benefits of both options with the woman, and make a shared decision on which treatment is most suitable. </a:t>
            </a:r>
            <a:r>
              <a:rPr lang="en-US" b="1" dirty="0"/>
              <a:t>[2019]</a:t>
            </a:r>
            <a:endParaRPr lang="en-US" dirty="0"/>
          </a:p>
          <a:p>
            <a:r>
              <a:rPr lang="en-US" dirty="0"/>
              <a:t>1.2.2 Consider prophylactic vaginal progesterone for women who have either:</a:t>
            </a:r>
          </a:p>
          <a:p>
            <a:r>
              <a:rPr lang="en-US" dirty="0"/>
              <a:t>a history of spontaneous preterm birth (up to 34</a:t>
            </a:r>
            <a:r>
              <a:rPr lang="en-US" baseline="30000" dirty="0"/>
              <a:t>+0</a:t>
            </a:r>
            <a:r>
              <a:rPr lang="en-US" dirty="0"/>
              <a:t> weeks of pregnancy) or mid-trimester loss (from 16</a:t>
            </a:r>
            <a:r>
              <a:rPr lang="en-US" baseline="30000" dirty="0"/>
              <a:t>+0</a:t>
            </a:r>
            <a:r>
              <a:rPr lang="en-US" dirty="0"/>
              <a:t> weeks of pregnancy onwards) </a:t>
            </a:r>
            <a:r>
              <a:rPr lang="en-US" b="1" dirty="0"/>
              <a:t>or </a:t>
            </a:r>
            <a:endParaRPr lang="en-US" dirty="0"/>
          </a:p>
          <a:p>
            <a:r>
              <a:rPr lang="en-US" dirty="0"/>
              <a:t>results from a </a:t>
            </a:r>
            <a:r>
              <a:rPr lang="en-US" dirty="0" err="1"/>
              <a:t>transvaginal</a:t>
            </a:r>
            <a:r>
              <a:rPr lang="en-US" dirty="0"/>
              <a:t> ultrasound scan carried out between 16</a:t>
            </a:r>
            <a:r>
              <a:rPr lang="en-US" baseline="30000" dirty="0"/>
              <a:t>+0</a:t>
            </a:r>
            <a:r>
              <a:rPr lang="en-US" dirty="0"/>
              <a:t> and 24</a:t>
            </a:r>
            <a:r>
              <a:rPr lang="en-US" baseline="30000" dirty="0"/>
              <a:t>+0</a:t>
            </a:r>
            <a:r>
              <a:rPr lang="en-US" dirty="0"/>
              <a:t> weeks of pregnancy that show a cervical length of 25 mm or less. </a:t>
            </a:r>
            <a:r>
              <a:rPr lang="en-US" b="1" dirty="0"/>
              <a:t>[2019]</a:t>
            </a:r>
            <a:endParaRPr lang="en-US" dirty="0"/>
          </a:p>
          <a:p>
            <a:r>
              <a:rPr lang="en-US" dirty="0"/>
              <a:t>1.2.3 When using vaginal progesterone, start treatment between 16</a:t>
            </a:r>
            <a:r>
              <a:rPr lang="en-US" baseline="30000" dirty="0"/>
              <a:t>+0</a:t>
            </a:r>
            <a:r>
              <a:rPr lang="en-US" dirty="0"/>
              <a:t> and 24</a:t>
            </a:r>
            <a:r>
              <a:rPr lang="en-US" baseline="30000" dirty="0"/>
              <a:t>+0</a:t>
            </a:r>
            <a:r>
              <a:rPr lang="en-US" dirty="0"/>
              <a:t> weeks of pregnancy and continue until at least 34 weeks. </a:t>
            </a:r>
            <a:r>
              <a:rPr lang="en-US" b="1" dirty="0"/>
              <a:t>[2019]</a:t>
            </a:r>
            <a:endParaRPr lang="en-US" dirty="0"/>
          </a:p>
          <a:p>
            <a:r>
              <a:rPr lang="en-US" dirty="0"/>
              <a:t>1.2.4 Consider prophylactic cervical </a:t>
            </a:r>
            <a:r>
              <a:rPr lang="en-US" dirty="0" err="1"/>
              <a:t>cerclage</a:t>
            </a:r>
            <a:r>
              <a:rPr lang="en-US" dirty="0"/>
              <a:t> for women when results of a </a:t>
            </a:r>
            <a:r>
              <a:rPr lang="en-US" dirty="0" err="1"/>
              <a:t>transvaginal</a:t>
            </a:r>
            <a:r>
              <a:rPr lang="en-US" dirty="0"/>
              <a:t> ultrasound scan carried out between 16</a:t>
            </a:r>
            <a:r>
              <a:rPr lang="en-US" baseline="30000" dirty="0"/>
              <a:t>+0</a:t>
            </a:r>
            <a:r>
              <a:rPr lang="en-US" dirty="0"/>
              <a:t> and 24</a:t>
            </a:r>
            <a:r>
              <a:rPr lang="en-US" baseline="30000" dirty="0"/>
              <a:t>+0</a:t>
            </a:r>
            <a:r>
              <a:rPr lang="en-US" dirty="0"/>
              <a:t> weeks of pregnancy show a cervical length of 25 mm or less, and who have had either:</a:t>
            </a:r>
          </a:p>
          <a:p>
            <a:r>
              <a:rPr lang="en-US" dirty="0"/>
              <a:t>preterm </a:t>
            </a:r>
            <a:r>
              <a:rPr lang="en-US" dirty="0" err="1"/>
              <a:t>prelabour</a:t>
            </a:r>
            <a:r>
              <a:rPr lang="en-US" dirty="0"/>
              <a:t> rupture of membranes (P‑PROM) in a previous pregnancy </a:t>
            </a:r>
            <a:r>
              <a:rPr lang="en-US" b="1" dirty="0"/>
              <a:t>or</a:t>
            </a:r>
            <a:endParaRPr lang="en-US" dirty="0"/>
          </a:p>
          <a:p>
            <a:r>
              <a:rPr lang="en-US" dirty="0"/>
              <a:t>a history of cervical trauma. </a:t>
            </a:r>
            <a:r>
              <a:rPr lang="en-US" b="1" dirty="0"/>
              <a:t>[2015, amended 2019]</a:t>
            </a:r>
            <a:endParaRPr lang="en-US" dirty="0"/>
          </a:p>
          <a:p>
            <a:r>
              <a:rPr lang="en-US" dirty="0"/>
              <a:t>1.2.5 If prophylactic cervical </a:t>
            </a:r>
            <a:r>
              <a:rPr lang="en-US" dirty="0" err="1"/>
              <a:t>cerclage</a:t>
            </a:r>
            <a:r>
              <a:rPr lang="en-US" dirty="0"/>
              <a:t> is used, ensure that a plan is in place for removal of the suture. </a:t>
            </a:r>
            <a:r>
              <a:rPr lang="en-US" b="1" dirty="0"/>
              <a:t>[2019</a:t>
            </a:r>
            <a:endParaRPr lang="en-US" dirty="0"/>
          </a:p>
          <a:p>
            <a:endParaRPr lang="en-US" dirty="0"/>
          </a:p>
        </p:txBody>
      </p:sp>
    </p:spTree>
    <p:extLst>
      <p:ext uri="{BB962C8B-B14F-4D97-AF65-F5344CB8AC3E}">
        <p14:creationId xmlns:p14="http://schemas.microsoft.com/office/powerpoint/2010/main" val="39955790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831</TotalTime>
  <Words>5868</Words>
  <Application>Microsoft Office PowerPoint</Application>
  <PresentationFormat>On-screen Show (4:3)</PresentationFormat>
  <Paragraphs>514</Paragraphs>
  <Slides>95</Slides>
  <Notes>0</Notes>
  <HiddenSlides>0</HiddenSlides>
  <MMClips>0</MMClips>
  <ScaleCrop>false</ScaleCrop>
  <HeadingPairs>
    <vt:vector size="4" baseType="variant">
      <vt:variant>
        <vt:lpstr>Theme</vt:lpstr>
      </vt:variant>
      <vt:variant>
        <vt:i4>1</vt:i4>
      </vt:variant>
      <vt:variant>
        <vt:lpstr>Slide Titles</vt:lpstr>
      </vt:variant>
      <vt:variant>
        <vt:i4>95</vt:i4>
      </vt:variant>
    </vt:vector>
  </HeadingPairs>
  <TitlesOfParts>
    <vt:vector size="96" baseType="lpstr">
      <vt:lpstr>Office Theme</vt:lpstr>
      <vt:lpstr>Cervical  Stitches </vt:lpstr>
      <vt:lpstr> Cervical insufficiency (cervical incompetence) </vt:lpstr>
      <vt:lpstr>Incidence</vt:lpstr>
      <vt:lpstr>PowerPoint Presentation</vt:lpstr>
      <vt:lpstr>Aetiology</vt:lpstr>
      <vt:lpstr>- cervical incompetence: which can be diagnosed by: </vt:lpstr>
      <vt:lpstr>CerviLenz</vt:lpstr>
      <vt:lpstr>Transvaginal ultrasound </vt:lpstr>
      <vt:lpstr>Normal Cervical Length </vt:lpstr>
      <vt:lpstr>Elastography – methods </vt:lpstr>
      <vt:lpstr>PowerPoint Presentation</vt:lpstr>
      <vt:lpstr>Indications For Cerclage </vt:lpstr>
      <vt:lpstr>Empirically indicated cerclage</vt:lpstr>
      <vt:lpstr>PowerPoint Presentation</vt:lpstr>
      <vt:lpstr>HISTORICAL BACKGROUND </vt:lpstr>
      <vt:lpstr>PowerPoint Presentation</vt:lpstr>
      <vt:lpstr>PowerPoint Presentation</vt:lpstr>
      <vt:lpstr>Cervical Operations  for  Incomptent Cervix</vt:lpstr>
      <vt:lpstr>PowerPoint Presentation</vt:lpstr>
      <vt:lpstr>Cerclage at  mid cervix</vt:lpstr>
      <vt:lpstr>McDonald’s method</vt:lpstr>
      <vt:lpstr>The classic Macdonald cerclage procedure (1963)</vt:lpstr>
      <vt:lpstr>Greece cerclage 2 Internal bites in submucosa </vt:lpstr>
      <vt:lpstr>Espinosa Flores technique</vt:lpstr>
      <vt:lpstr>Nadkarni cerclage</vt:lpstr>
      <vt:lpstr>Ty-Wrap Cable or Tie Cerclage</vt:lpstr>
      <vt:lpstr>A Cerclage  Pessary</vt:lpstr>
      <vt:lpstr>Two fluid-Infaltable plastic balloon with cuff (baylor  balloon cuff)</vt:lpstr>
      <vt:lpstr>Cerclage at internal os</vt:lpstr>
      <vt:lpstr>Shirodkar Approach</vt:lpstr>
      <vt:lpstr>Saito Modified Shirodkar</vt:lpstr>
      <vt:lpstr>Csapi Technique 1990</vt:lpstr>
      <vt:lpstr>The Page “wrapping” technique </vt:lpstr>
      <vt:lpstr>TVCIC = Cervicoisthmic cerslage  or lower isthmic cerclage</vt:lpstr>
      <vt:lpstr>TVCIC =  Transvaginal cervicoisthmus cerclage </vt:lpstr>
      <vt:lpstr>Ritter’s modification of Shirodkar’s technique</vt:lpstr>
      <vt:lpstr>The Mann cerclage</vt:lpstr>
      <vt:lpstr> Trans-Abdominal-Cervicoisthmic Cerclage     ( tacic) </vt:lpstr>
      <vt:lpstr>An abdominal approach</vt:lpstr>
      <vt:lpstr>the technique of Anthony </vt:lpstr>
      <vt:lpstr>Method of Topper and Farquharson</vt:lpstr>
      <vt:lpstr>laparoscopy</vt:lpstr>
      <vt:lpstr>PowerPoint Presentation</vt:lpstr>
      <vt:lpstr>Bridging   techniques = trans-cervix</vt:lpstr>
      <vt:lpstr>Hefner</vt:lpstr>
      <vt:lpstr>The Wurm technique </vt:lpstr>
      <vt:lpstr> Steel wire wurm cervical circlage </vt:lpstr>
      <vt:lpstr>External os bridge tracheloplasty Baden and baden 1960</vt:lpstr>
      <vt:lpstr>Repair Proccedures</vt:lpstr>
      <vt:lpstr> Emmet Trachleorrhaphy 1862 </vt:lpstr>
      <vt:lpstr> Palmer Trachleorrhaphy 1948 </vt:lpstr>
      <vt:lpstr>David’s tracheloplasty</vt:lpstr>
      <vt:lpstr> Lash Trachleorrhaphy  (Isthmorrhaphy )1950 </vt:lpstr>
      <vt:lpstr>Oclussion procedures = occlusive trachleorrhaphy </vt:lpstr>
      <vt:lpstr>Cervical occlusion, </vt:lpstr>
      <vt:lpstr>Extensive total Cervical Occlusion </vt:lpstr>
      <vt:lpstr>Small total Cervical Occlusion</vt:lpstr>
      <vt:lpstr>Partial Cervical Occlusion</vt:lpstr>
      <vt:lpstr>Sacrification Procedures</vt:lpstr>
      <vt:lpstr>2 chief complications after  electrocauterization of the cervix </vt:lpstr>
      <vt:lpstr> Barnes 1961 Scarrification of the internal os from within.  </vt:lpstr>
      <vt:lpstr>Page = External Scarification of the upper cervix</vt:lpstr>
      <vt:lpstr>Baden (1960</vt:lpstr>
      <vt:lpstr>PowerPoint Presentation</vt:lpstr>
      <vt:lpstr>Emergency cerclage</vt:lpstr>
      <vt:lpstr>Other Treatment of C I</vt:lpstr>
      <vt:lpstr>Bed rest</vt:lpstr>
      <vt:lpstr>Pelvic rest </vt:lpstr>
      <vt:lpstr>Tocolytic</vt:lpstr>
      <vt:lpstr>Hormonal </vt:lpstr>
      <vt:lpstr>Antibiotics</vt:lpstr>
      <vt:lpstr>Cervical surveillance</vt:lpstr>
      <vt:lpstr>psychotherapy</vt:lpstr>
      <vt:lpstr>Acupuncture</vt:lpstr>
      <vt:lpstr> Omega‐3 long chain  polyunsaturated fatty acid </vt:lpstr>
      <vt:lpstr>ZAMZAM WATER </vt:lpstr>
      <vt:lpstr>The cerclage success rate</vt:lpstr>
      <vt:lpstr> On Cerclage type</vt:lpstr>
      <vt:lpstr>on Thread Material </vt:lpstr>
      <vt:lpstr>On The depth of stitch</vt:lpstr>
      <vt:lpstr>On Time at cerclage placemant</vt:lpstr>
      <vt:lpstr>On Needle Type</vt:lpstr>
      <vt:lpstr>On Cerclage height</vt:lpstr>
      <vt:lpstr>On Number of cerclage stitches </vt:lpstr>
      <vt:lpstr>On Place the knot</vt:lpstr>
      <vt:lpstr>On Number of bites in stitch</vt:lpstr>
      <vt:lpstr>C-reactive protein levels at pre-/post-indicated cervical cerclage predict very preterm birth </vt:lpstr>
      <vt:lpstr>On buried or unburied bites suture</vt:lpstr>
      <vt:lpstr>Preoperative preparation</vt:lpstr>
      <vt:lpstr>Postoperative management</vt:lpstr>
      <vt:lpstr>Conclusion</vt:lpstr>
      <vt:lpstr>PowerPoint Presentation</vt:lpstr>
      <vt:lpstr> No. 373-Cervical Insufficiency and Cervical Cerclage The Society of Obstetricians and Gynaecologists of Canada No. 373, February 2019 (Replaces No. 301, December 2013) </vt:lpstr>
      <vt:lpstr> Practice Bulletin No. 142 Cerclage for the Management of Cervical Insufficiency Obstetrics &amp; Gynecology: February 2014 </vt:lpstr>
      <vt:lpstr>   Preterm labour and birth NICE guideline [NG25] Published date: November 2015 Last updated:  August 2019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Cervical  Cerclage </dc:title>
  <dc:creator>Administrator</dc:creator>
  <cp:lastModifiedBy>Windows User</cp:lastModifiedBy>
  <cp:revision>155</cp:revision>
  <dcterms:created xsi:type="dcterms:W3CDTF">2006-08-16T00:00:00Z</dcterms:created>
  <dcterms:modified xsi:type="dcterms:W3CDTF">2019-12-19T06:17:58Z</dcterms:modified>
</cp:coreProperties>
</file>